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82" r:id="rId2"/>
    <p:sldId id="258" r:id="rId3"/>
    <p:sldId id="259" r:id="rId4"/>
    <p:sldId id="260" r:id="rId5"/>
    <p:sldId id="261" r:id="rId6"/>
    <p:sldId id="262" r:id="rId7"/>
    <p:sldId id="268" r:id="rId8"/>
    <p:sldId id="263" r:id="rId9"/>
    <p:sldId id="266" r:id="rId10"/>
    <p:sldId id="280" r:id="rId11"/>
    <p:sldId id="281" r:id="rId12"/>
    <p:sldId id="267" r:id="rId13"/>
    <p:sldId id="269" r:id="rId14"/>
    <p:sldId id="270" r:id="rId15"/>
    <p:sldId id="286" r:id="rId16"/>
    <p:sldId id="264" r:id="rId17"/>
    <p:sldId id="287" r:id="rId18"/>
    <p:sldId id="277" r:id="rId19"/>
    <p:sldId id="288" r:id="rId20"/>
    <p:sldId id="272" r:id="rId21"/>
    <p:sldId id="278" r:id="rId22"/>
    <p:sldId id="279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19CC7-4218-96F6-26B2-AFF1553ED00A}" v="40" dt="2023-01-20T09:06:53.633"/>
    <p1510:client id="{4D656909-F0B3-2918-A2D9-6217E9E3B7BD}" v="2" dt="2023-01-20T08:13:13.206"/>
    <p1510:client id="{517239D8-EF84-0DE5-316C-EE430DD150FC}" v="308" dt="2023-01-20T00:30:27.338"/>
    <p1510:client id="{5D8DBB0E-65C8-E64C-3FEC-38A76A949CEE}" v="44" dt="2023-01-20T08:54:29.210"/>
    <p1510:client id="{7C73B819-535B-9E61-3473-D3E1E2BD1F3E}" v="3" dt="2023-01-18T18:22:03.547"/>
    <p1510:client id="{83FC129F-C1CA-41AB-B8A6-7B904BBA8A91}" v="863" dt="2023-01-17T21:05:28.636"/>
    <p1510:client id="{B708E01A-4AA2-A716-3040-7C087839BD6C}" v="5" dt="2023-01-19T20:49:07.149"/>
    <p1510:client id="{C79991B3-1187-63EA-50C7-EE560059F5B1}" v="249" dt="2023-01-18T12:58:19.538"/>
    <p1510:client id="{E8458FC7-9C61-72AD-D97B-8F3D6891FFEB}" v="68" dt="2023-01-18T23:17:06.141"/>
    <p1510:client id="{F2066CCF-7505-C338-2B2F-B79E1279F63B}" v="140" dt="2023-01-19T23:10:09.038"/>
    <p1510:client id="{FE5ADCBB-72BC-23D2-18BC-1AEE679F7243}" v="412" dt="2023-01-18T18:44:35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B3C452-2982-4B5A-8819-FA3C3B6D00D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005C499-8B45-4D5B-A5F7-137815A4F65B}">
      <dgm:prSet/>
      <dgm:spPr/>
      <dgm:t>
        <a:bodyPr/>
        <a:lstStyle/>
        <a:p>
          <a:r>
            <a:rPr lang="pl-PL"/>
            <a:t>SLR pipeline in Project 1 – difficult to evaluate </a:t>
          </a:r>
          <a:endParaRPr lang="en-US"/>
        </a:p>
      </dgm:t>
    </dgm:pt>
    <dgm:pt modelId="{BF3385ED-476E-4DB7-BB0B-D47044708E40}" type="parTrans" cxnId="{F4B0AF39-58FB-4931-81FA-040CF2B805E0}">
      <dgm:prSet/>
      <dgm:spPr/>
      <dgm:t>
        <a:bodyPr/>
        <a:lstStyle/>
        <a:p>
          <a:endParaRPr lang="en-US"/>
        </a:p>
      </dgm:t>
    </dgm:pt>
    <dgm:pt modelId="{4292D929-8834-43F2-91D6-1F49F080C599}" type="sibTrans" cxnId="{F4B0AF39-58FB-4931-81FA-040CF2B805E0}">
      <dgm:prSet/>
      <dgm:spPr/>
      <dgm:t>
        <a:bodyPr/>
        <a:lstStyle/>
        <a:p>
          <a:endParaRPr lang="en-US"/>
        </a:p>
      </dgm:t>
    </dgm:pt>
    <dgm:pt modelId="{6F84F3DA-62FF-4C6F-B192-F73D98E94A02}">
      <dgm:prSet/>
      <dgm:spPr/>
      <dgm:t>
        <a:bodyPr/>
        <a:lstStyle/>
        <a:p>
          <a:r>
            <a:rPr lang="pl-PL"/>
            <a:t>MEDMentions dataset inconsistencies </a:t>
          </a:r>
          <a:endParaRPr lang="en-US"/>
        </a:p>
      </dgm:t>
    </dgm:pt>
    <dgm:pt modelId="{7C3BB954-FB3C-49F5-9321-973D253AD1E9}" type="parTrans" cxnId="{70ECA266-1D6F-497A-A61D-082DA61D3BF0}">
      <dgm:prSet/>
      <dgm:spPr/>
      <dgm:t>
        <a:bodyPr/>
        <a:lstStyle/>
        <a:p>
          <a:endParaRPr lang="en-US"/>
        </a:p>
      </dgm:t>
    </dgm:pt>
    <dgm:pt modelId="{9BFC4E36-8485-4473-AD1C-AE18A99836FF}" type="sibTrans" cxnId="{70ECA266-1D6F-497A-A61D-082DA61D3BF0}">
      <dgm:prSet/>
      <dgm:spPr/>
      <dgm:t>
        <a:bodyPr/>
        <a:lstStyle/>
        <a:p>
          <a:endParaRPr lang="en-US"/>
        </a:p>
      </dgm:t>
    </dgm:pt>
    <dgm:pt modelId="{0FD3C399-B23E-42DC-94E2-45F9B1194A56}">
      <dgm:prSet/>
      <dgm:spPr/>
      <dgm:t>
        <a:bodyPr/>
        <a:lstStyle/>
        <a:p>
          <a:r>
            <a:rPr lang="pl-PL"/>
            <a:t>Main goal in project 2: Improve evaluation process</a:t>
          </a:r>
          <a:endParaRPr lang="en-US"/>
        </a:p>
      </dgm:t>
    </dgm:pt>
    <dgm:pt modelId="{5417D69D-1CAF-4EE8-A3BA-5E08AE2F2ACC}" type="parTrans" cxnId="{324D8E93-7A8D-4F30-8A56-117F0020EB96}">
      <dgm:prSet/>
      <dgm:spPr/>
      <dgm:t>
        <a:bodyPr/>
        <a:lstStyle/>
        <a:p>
          <a:endParaRPr lang="en-US"/>
        </a:p>
      </dgm:t>
    </dgm:pt>
    <dgm:pt modelId="{4DA5E8B9-A375-4D88-932B-E000F4A57410}" type="sibTrans" cxnId="{324D8E93-7A8D-4F30-8A56-117F0020EB96}">
      <dgm:prSet/>
      <dgm:spPr/>
      <dgm:t>
        <a:bodyPr/>
        <a:lstStyle/>
        <a:p>
          <a:endParaRPr lang="en-US"/>
        </a:p>
      </dgm:t>
    </dgm:pt>
    <dgm:pt modelId="{F0B93BF4-6372-47ED-9365-9C3171D00C08}" type="pres">
      <dgm:prSet presAssocID="{E7B3C452-2982-4B5A-8819-FA3C3B6D00D1}" presName="root" presStyleCnt="0">
        <dgm:presLayoutVars>
          <dgm:dir/>
          <dgm:resizeHandles val="exact"/>
        </dgm:presLayoutVars>
      </dgm:prSet>
      <dgm:spPr/>
    </dgm:pt>
    <dgm:pt modelId="{1BCE8F16-ABDB-4619-BBE5-224ECA7226EB}" type="pres">
      <dgm:prSet presAssocID="{E005C499-8B45-4D5B-A5F7-137815A4F65B}" presName="compNode" presStyleCnt="0"/>
      <dgm:spPr/>
    </dgm:pt>
    <dgm:pt modelId="{86E83746-8EEC-48FE-B06C-E013F7531D90}" type="pres">
      <dgm:prSet presAssocID="{E005C499-8B45-4D5B-A5F7-137815A4F65B}" presName="bgRect" presStyleLbl="bgShp" presStyleIdx="0" presStyleCnt="3"/>
      <dgm:spPr/>
    </dgm:pt>
    <dgm:pt modelId="{4E3B30C8-8C6D-4B08-AC33-77A829A752B3}" type="pres">
      <dgm:prSet presAssocID="{E005C499-8B45-4D5B-A5F7-137815A4F6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nki"/>
        </a:ext>
      </dgm:extLst>
    </dgm:pt>
    <dgm:pt modelId="{66F81A08-018E-464D-8FFB-C5ED484CEBF6}" type="pres">
      <dgm:prSet presAssocID="{E005C499-8B45-4D5B-A5F7-137815A4F65B}" presName="spaceRect" presStyleCnt="0"/>
      <dgm:spPr/>
    </dgm:pt>
    <dgm:pt modelId="{F3F287DB-03DD-4E6D-9F3C-DA3B3D1BD21B}" type="pres">
      <dgm:prSet presAssocID="{E005C499-8B45-4D5B-A5F7-137815A4F65B}" presName="parTx" presStyleLbl="revTx" presStyleIdx="0" presStyleCnt="3">
        <dgm:presLayoutVars>
          <dgm:chMax val="0"/>
          <dgm:chPref val="0"/>
        </dgm:presLayoutVars>
      </dgm:prSet>
      <dgm:spPr/>
    </dgm:pt>
    <dgm:pt modelId="{CAE15B99-4B29-40BE-B5F2-51FCEFEF48F5}" type="pres">
      <dgm:prSet presAssocID="{4292D929-8834-43F2-91D6-1F49F080C599}" presName="sibTrans" presStyleCnt="0"/>
      <dgm:spPr/>
    </dgm:pt>
    <dgm:pt modelId="{19BCADAB-F00A-4034-B197-65B57855387A}" type="pres">
      <dgm:prSet presAssocID="{6F84F3DA-62FF-4C6F-B192-F73D98E94A02}" presName="compNode" presStyleCnt="0"/>
      <dgm:spPr/>
    </dgm:pt>
    <dgm:pt modelId="{76F61C73-66B8-478F-ADEA-D41B20B8BDE2}" type="pres">
      <dgm:prSet presAssocID="{6F84F3DA-62FF-4C6F-B192-F73D98E94A02}" presName="bgRect" presStyleLbl="bgShp" presStyleIdx="1" presStyleCnt="3"/>
      <dgm:spPr/>
    </dgm:pt>
    <dgm:pt modelId="{1D161F49-27DB-48FC-A805-34D240700D3B}" type="pres">
      <dgm:prSet presAssocID="{6F84F3DA-62FF-4C6F-B192-F73D98E94A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za danych"/>
        </a:ext>
      </dgm:extLst>
    </dgm:pt>
    <dgm:pt modelId="{A5B06B3E-046C-44A2-8202-E7406B7FFDE6}" type="pres">
      <dgm:prSet presAssocID="{6F84F3DA-62FF-4C6F-B192-F73D98E94A02}" presName="spaceRect" presStyleCnt="0"/>
      <dgm:spPr/>
    </dgm:pt>
    <dgm:pt modelId="{F3650B05-94F7-4766-A79C-8A1EC2608F2F}" type="pres">
      <dgm:prSet presAssocID="{6F84F3DA-62FF-4C6F-B192-F73D98E94A02}" presName="parTx" presStyleLbl="revTx" presStyleIdx="1" presStyleCnt="3">
        <dgm:presLayoutVars>
          <dgm:chMax val="0"/>
          <dgm:chPref val="0"/>
        </dgm:presLayoutVars>
      </dgm:prSet>
      <dgm:spPr/>
    </dgm:pt>
    <dgm:pt modelId="{8EE60A9E-05BD-48FD-9470-695D5E5F5329}" type="pres">
      <dgm:prSet presAssocID="{9BFC4E36-8485-4473-AD1C-AE18A99836FF}" presName="sibTrans" presStyleCnt="0"/>
      <dgm:spPr/>
    </dgm:pt>
    <dgm:pt modelId="{0930B86B-92E4-48C4-A2CD-C98F7874E998}" type="pres">
      <dgm:prSet presAssocID="{0FD3C399-B23E-42DC-94E2-45F9B1194A56}" presName="compNode" presStyleCnt="0"/>
      <dgm:spPr/>
    </dgm:pt>
    <dgm:pt modelId="{94DF367E-F802-4CA1-BE77-C8A799B40AE5}" type="pres">
      <dgm:prSet presAssocID="{0FD3C399-B23E-42DC-94E2-45F9B1194A56}" presName="bgRect" presStyleLbl="bgShp" presStyleIdx="2" presStyleCnt="3"/>
      <dgm:spPr/>
    </dgm:pt>
    <dgm:pt modelId="{F4F757F9-968B-4953-B723-E4F0070F034F}" type="pres">
      <dgm:prSet presAssocID="{0FD3C399-B23E-42DC-94E2-45F9B1194A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zał w dziesiątkę"/>
        </a:ext>
      </dgm:extLst>
    </dgm:pt>
    <dgm:pt modelId="{033B6508-F045-44AF-8B8E-FEB90489EF79}" type="pres">
      <dgm:prSet presAssocID="{0FD3C399-B23E-42DC-94E2-45F9B1194A56}" presName="spaceRect" presStyleCnt="0"/>
      <dgm:spPr/>
    </dgm:pt>
    <dgm:pt modelId="{10CA2E1D-3F63-4097-9F81-63CAD63EAAEC}" type="pres">
      <dgm:prSet presAssocID="{0FD3C399-B23E-42DC-94E2-45F9B1194A5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A2FD28-0C5A-4747-8F36-5D15CFC83EA4}" type="presOf" srcId="{E7B3C452-2982-4B5A-8819-FA3C3B6D00D1}" destId="{F0B93BF4-6372-47ED-9365-9C3171D00C08}" srcOrd="0" destOrd="0" presId="urn:microsoft.com/office/officeart/2018/2/layout/IconVerticalSolidList"/>
    <dgm:cxn modelId="{F4B0AF39-58FB-4931-81FA-040CF2B805E0}" srcId="{E7B3C452-2982-4B5A-8819-FA3C3B6D00D1}" destId="{E005C499-8B45-4D5B-A5F7-137815A4F65B}" srcOrd="0" destOrd="0" parTransId="{BF3385ED-476E-4DB7-BB0B-D47044708E40}" sibTransId="{4292D929-8834-43F2-91D6-1F49F080C599}"/>
    <dgm:cxn modelId="{1DC82241-C53B-476B-B3D2-0D2872DD4F5F}" type="presOf" srcId="{E005C499-8B45-4D5B-A5F7-137815A4F65B}" destId="{F3F287DB-03DD-4E6D-9F3C-DA3B3D1BD21B}" srcOrd="0" destOrd="0" presId="urn:microsoft.com/office/officeart/2018/2/layout/IconVerticalSolidList"/>
    <dgm:cxn modelId="{70ECA266-1D6F-497A-A61D-082DA61D3BF0}" srcId="{E7B3C452-2982-4B5A-8819-FA3C3B6D00D1}" destId="{6F84F3DA-62FF-4C6F-B192-F73D98E94A02}" srcOrd="1" destOrd="0" parTransId="{7C3BB954-FB3C-49F5-9321-973D253AD1E9}" sibTransId="{9BFC4E36-8485-4473-AD1C-AE18A99836FF}"/>
    <dgm:cxn modelId="{02822992-0235-48DA-9BB6-A9E37A2FABD7}" type="presOf" srcId="{6F84F3DA-62FF-4C6F-B192-F73D98E94A02}" destId="{F3650B05-94F7-4766-A79C-8A1EC2608F2F}" srcOrd="0" destOrd="0" presId="urn:microsoft.com/office/officeart/2018/2/layout/IconVerticalSolidList"/>
    <dgm:cxn modelId="{324D8E93-7A8D-4F30-8A56-117F0020EB96}" srcId="{E7B3C452-2982-4B5A-8819-FA3C3B6D00D1}" destId="{0FD3C399-B23E-42DC-94E2-45F9B1194A56}" srcOrd="2" destOrd="0" parTransId="{5417D69D-1CAF-4EE8-A3BA-5E08AE2F2ACC}" sibTransId="{4DA5E8B9-A375-4D88-932B-E000F4A57410}"/>
    <dgm:cxn modelId="{5DB97F9F-D46F-4E10-B118-69DF772D08E1}" type="presOf" srcId="{0FD3C399-B23E-42DC-94E2-45F9B1194A56}" destId="{10CA2E1D-3F63-4097-9F81-63CAD63EAAEC}" srcOrd="0" destOrd="0" presId="urn:microsoft.com/office/officeart/2018/2/layout/IconVerticalSolidList"/>
    <dgm:cxn modelId="{4203F0DC-12B5-4BE0-AB4D-12BA2F5901F6}" type="presParOf" srcId="{F0B93BF4-6372-47ED-9365-9C3171D00C08}" destId="{1BCE8F16-ABDB-4619-BBE5-224ECA7226EB}" srcOrd="0" destOrd="0" presId="urn:microsoft.com/office/officeart/2018/2/layout/IconVerticalSolidList"/>
    <dgm:cxn modelId="{C1F76078-9A12-4C8C-9137-996FA51D9579}" type="presParOf" srcId="{1BCE8F16-ABDB-4619-BBE5-224ECA7226EB}" destId="{86E83746-8EEC-48FE-B06C-E013F7531D90}" srcOrd="0" destOrd="0" presId="urn:microsoft.com/office/officeart/2018/2/layout/IconVerticalSolidList"/>
    <dgm:cxn modelId="{F06B5362-0DAC-45DC-A490-F5B16114A72D}" type="presParOf" srcId="{1BCE8F16-ABDB-4619-BBE5-224ECA7226EB}" destId="{4E3B30C8-8C6D-4B08-AC33-77A829A752B3}" srcOrd="1" destOrd="0" presId="urn:microsoft.com/office/officeart/2018/2/layout/IconVerticalSolidList"/>
    <dgm:cxn modelId="{79AD8E93-E7EA-49BB-ACDA-0B804ADC1315}" type="presParOf" srcId="{1BCE8F16-ABDB-4619-BBE5-224ECA7226EB}" destId="{66F81A08-018E-464D-8FFB-C5ED484CEBF6}" srcOrd="2" destOrd="0" presId="urn:microsoft.com/office/officeart/2018/2/layout/IconVerticalSolidList"/>
    <dgm:cxn modelId="{775D8902-9487-45D0-AA5C-CA9498011EB8}" type="presParOf" srcId="{1BCE8F16-ABDB-4619-BBE5-224ECA7226EB}" destId="{F3F287DB-03DD-4E6D-9F3C-DA3B3D1BD21B}" srcOrd="3" destOrd="0" presId="urn:microsoft.com/office/officeart/2018/2/layout/IconVerticalSolidList"/>
    <dgm:cxn modelId="{AA9092E4-278B-44D5-9102-4FEC81E1F55B}" type="presParOf" srcId="{F0B93BF4-6372-47ED-9365-9C3171D00C08}" destId="{CAE15B99-4B29-40BE-B5F2-51FCEFEF48F5}" srcOrd="1" destOrd="0" presId="urn:microsoft.com/office/officeart/2018/2/layout/IconVerticalSolidList"/>
    <dgm:cxn modelId="{6AEA6BE9-8B90-4E41-AB68-50274420CDD8}" type="presParOf" srcId="{F0B93BF4-6372-47ED-9365-9C3171D00C08}" destId="{19BCADAB-F00A-4034-B197-65B57855387A}" srcOrd="2" destOrd="0" presId="urn:microsoft.com/office/officeart/2018/2/layout/IconVerticalSolidList"/>
    <dgm:cxn modelId="{B16DF032-206A-4D39-ADCE-62EEE4299557}" type="presParOf" srcId="{19BCADAB-F00A-4034-B197-65B57855387A}" destId="{76F61C73-66B8-478F-ADEA-D41B20B8BDE2}" srcOrd="0" destOrd="0" presId="urn:microsoft.com/office/officeart/2018/2/layout/IconVerticalSolidList"/>
    <dgm:cxn modelId="{99269C94-A02A-4ECE-A24A-773E2F850A2E}" type="presParOf" srcId="{19BCADAB-F00A-4034-B197-65B57855387A}" destId="{1D161F49-27DB-48FC-A805-34D240700D3B}" srcOrd="1" destOrd="0" presId="urn:microsoft.com/office/officeart/2018/2/layout/IconVerticalSolidList"/>
    <dgm:cxn modelId="{5A219131-3F51-4405-BA8C-EF48AFC88082}" type="presParOf" srcId="{19BCADAB-F00A-4034-B197-65B57855387A}" destId="{A5B06B3E-046C-44A2-8202-E7406B7FFDE6}" srcOrd="2" destOrd="0" presId="urn:microsoft.com/office/officeart/2018/2/layout/IconVerticalSolidList"/>
    <dgm:cxn modelId="{65C36365-0D62-4DE6-B326-C60CC9FB54AA}" type="presParOf" srcId="{19BCADAB-F00A-4034-B197-65B57855387A}" destId="{F3650B05-94F7-4766-A79C-8A1EC2608F2F}" srcOrd="3" destOrd="0" presId="urn:microsoft.com/office/officeart/2018/2/layout/IconVerticalSolidList"/>
    <dgm:cxn modelId="{CC88371C-00B1-4A86-93A7-1368FDA541EA}" type="presParOf" srcId="{F0B93BF4-6372-47ED-9365-9C3171D00C08}" destId="{8EE60A9E-05BD-48FD-9470-695D5E5F5329}" srcOrd="3" destOrd="0" presId="urn:microsoft.com/office/officeart/2018/2/layout/IconVerticalSolidList"/>
    <dgm:cxn modelId="{1084C4D7-5616-4278-B563-93E5F4970429}" type="presParOf" srcId="{F0B93BF4-6372-47ED-9365-9C3171D00C08}" destId="{0930B86B-92E4-48C4-A2CD-C98F7874E998}" srcOrd="4" destOrd="0" presId="urn:microsoft.com/office/officeart/2018/2/layout/IconVerticalSolidList"/>
    <dgm:cxn modelId="{87006C43-FD28-40B7-95EC-62C99C8DC7DA}" type="presParOf" srcId="{0930B86B-92E4-48C4-A2CD-C98F7874E998}" destId="{94DF367E-F802-4CA1-BE77-C8A799B40AE5}" srcOrd="0" destOrd="0" presId="urn:microsoft.com/office/officeart/2018/2/layout/IconVerticalSolidList"/>
    <dgm:cxn modelId="{27D6E941-8098-4739-AF3B-4E720E3778CE}" type="presParOf" srcId="{0930B86B-92E4-48C4-A2CD-C98F7874E998}" destId="{F4F757F9-968B-4953-B723-E4F0070F034F}" srcOrd="1" destOrd="0" presId="urn:microsoft.com/office/officeart/2018/2/layout/IconVerticalSolidList"/>
    <dgm:cxn modelId="{8A9107D9-414B-4ADB-A381-B104758983D2}" type="presParOf" srcId="{0930B86B-92E4-48C4-A2CD-C98F7874E998}" destId="{033B6508-F045-44AF-8B8E-FEB90489EF79}" srcOrd="2" destOrd="0" presId="urn:microsoft.com/office/officeart/2018/2/layout/IconVerticalSolidList"/>
    <dgm:cxn modelId="{16FC6E7C-D395-4EC4-85A5-0181F0F21A1A}" type="presParOf" srcId="{0930B86B-92E4-48C4-A2CD-C98F7874E998}" destId="{10CA2E1D-3F63-4097-9F81-63CAD63EAA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1348B-F24B-4B79-8AE7-546F1C4F1D3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0DE4E59-5B37-45CD-95C8-F01DD6194E9B}">
      <dgm:prSet/>
      <dgm:spPr/>
      <dgm:t>
        <a:bodyPr/>
        <a:lstStyle/>
        <a:p>
          <a:r>
            <a:rPr lang="pl-PL"/>
            <a:t>Replace problematic MEDMentions dataset with CRAFT dataset</a:t>
          </a:r>
          <a:endParaRPr lang="en-US"/>
        </a:p>
      </dgm:t>
    </dgm:pt>
    <dgm:pt modelId="{87BE3B54-532F-4485-8E15-F8029058D553}" type="parTrans" cxnId="{AB5431F5-A353-42E1-BD68-681FC47E8207}">
      <dgm:prSet/>
      <dgm:spPr/>
      <dgm:t>
        <a:bodyPr/>
        <a:lstStyle/>
        <a:p>
          <a:endParaRPr lang="en-US"/>
        </a:p>
      </dgm:t>
    </dgm:pt>
    <dgm:pt modelId="{003BFD46-802E-4DE1-BEEF-D32DF461DFC5}" type="sibTrans" cxnId="{AB5431F5-A353-42E1-BD68-681FC47E820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84DFE2F-5C8F-4504-A7C1-BD2C269C04A2}">
      <dgm:prSet/>
      <dgm:spPr/>
      <dgm:t>
        <a:bodyPr/>
        <a:lstStyle/>
        <a:p>
          <a:r>
            <a:rPr lang="pl-PL"/>
            <a:t>Check the entire pipeline evaluation metrics on CRAFT dataset</a:t>
          </a:r>
          <a:endParaRPr lang="en-US"/>
        </a:p>
      </dgm:t>
    </dgm:pt>
    <dgm:pt modelId="{CB897BB9-4E9B-44A7-98C3-9FD62C71223E}" type="parTrans" cxnId="{1B3401A0-57EF-45A1-82BA-16B4E906D96A}">
      <dgm:prSet/>
      <dgm:spPr/>
      <dgm:t>
        <a:bodyPr/>
        <a:lstStyle/>
        <a:p>
          <a:endParaRPr lang="en-US"/>
        </a:p>
      </dgm:t>
    </dgm:pt>
    <dgm:pt modelId="{2354EB2F-6D52-4893-9389-3CE994EDEFCB}" type="sibTrans" cxnId="{1B3401A0-57EF-45A1-82BA-16B4E906D96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E81A89D-A7D9-475E-8426-C3E1DF737F69}">
      <dgm:prSet/>
      <dgm:spPr/>
      <dgm:t>
        <a:bodyPr/>
        <a:lstStyle/>
        <a:p>
          <a:r>
            <a:rPr lang="pl-PL"/>
            <a:t>Develop techniques to evaluate only keywords extraction part (not the whole pipeline) </a:t>
          </a:r>
          <a:endParaRPr lang="en-US"/>
        </a:p>
      </dgm:t>
    </dgm:pt>
    <dgm:pt modelId="{0B0B1C04-413D-46F5-9DF5-09EFA79460DC}" type="parTrans" cxnId="{BE71B1C2-4676-4141-B13D-36E499EC83A0}">
      <dgm:prSet/>
      <dgm:spPr/>
      <dgm:t>
        <a:bodyPr/>
        <a:lstStyle/>
        <a:p>
          <a:endParaRPr lang="en-US"/>
        </a:p>
      </dgm:t>
    </dgm:pt>
    <dgm:pt modelId="{DFF97BDE-0D75-46E6-AE25-88EF6263278A}" type="sibTrans" cxnId="{BE71B1C2-4676-4141-B13D-36E499EC83A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1049447-9A44-481A-BB92-E799ECB30ED3}">
      <dgm:prSet/>
      <dgm:spPr/>
      <dgm:t>
        <a:bodyPr/>
        <a:lstStyle/>
        <a:p>
          <a:r>
            <a:rPr lang="pl-PL"/>
            <a:t>Investigate the influence of hyperparams on keywords extraction</a:t>
          </a:r>
          <a:endParaRPr lang="en-US"/>
        </a:p>
      </dgm:t>
    </dgm:pt>
    <dgm:pt modelId="{964D42D3-08A7-4CFB-8C86-E776BE240397}" type="parTrans" cxnId="{FF03AACC-E370-478C-A7E5-6B3981E455DA}">
      <dgm:prSet/>
      <dgm:spPr/>
      <dgm:t>
        <a:bodyPr/>
        <a:lstStyle/>
        <a:p>
          <a:endParaRPr lang="en-US"/>
        </a:p>
      </dgm:t>
    </dgm:pt>
    <dgm:pt modelId="{F20B8633-363B-47BF-9793-4DEA5F6668E5}" type="sibTrans" cxnId="{FF03AACC-E370-478C-A7E5-6B3981E455D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323F108-364E-4276-BE56-D1C446104E23}">
      <dgm:prSet/>
      <dgm:spPr/>
      <dgm:t>
        <a:bodyPr/>
        <a:lstStyle/>
        <a:p>
          <a:r>
            <a:rPr lang="pl-PL"/>
            <a:t>Try new disambiguation approaches </a:t>
          </a:r>
          <a:endParaRPr lang="en-US"/>
        </a:p>
      </dgm:t>
    </dgm:pt>
    <dgm:pt modelId="{A74DD476-A7DB-4DAA-A95D-BAB40C29F8B3}" type="parTrans" cxnId="{8AA4CB93-358F-49E8-B1CA-A3E26B04B1C8}">
      <dgm:prSet/>
      <dgm:spPr/>
      <dgm:t>
        <a:bodyPr/>
        <a:lstStyle/>
        <a:p>
          <a:endParaRPr lang="en-US"/>
        </a:p>
      </dgm:t>
    </dgm:pt>
    <dgm:pt modelId="{E824C74D-2DAC-47D9-8A7D-FF432F36BE00}" type="sibTrans" cxnId="{8AA4CB93-358F-49E8-B1CA-A3E26B04B1C8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00E46F93-EDD5-4D94-82B0-8B207776AFDD}">
      <dgm:prSet/>
      <dgm:spPr/>
      <dgm:t>
        <a:bodyPr/>
        <a:lstStyle/>
        <a:p>
          <a:r>
            <a:rPr lang="pl-PL"/>
            <a:t>Try new tagger (MedCAT)</a:t>
          </a:r>
          <a:endParaRPr lang="en-US"/>
        </a:p>
      </dgm:t>
    </dgm:pt>
    <dgm:pt modelId="{F19207F8-FF4E-4CFA-AE9A-60D9CF1AF03B}" type="parTrans" cxnId="{2D0B0F50-9664-4710-95F6-DDE44887C641}">
      <dgm:prSet/>
      <dgm:spPr/>
      <dgm:t>
        <a:bodyPr/>
        <a:lstStyle/>
        <a:p>
          <a:endParaRPr lang="en-US"/>
        </a:p>
      </dgm:t>
    </dgm:pt>
    <dgm:pt modelId="{8E5C9FC9-B3B2-429E-B074-F629BBE157D9}" type="sibTrans" cxnId="{2D0B0F50-9664-4710-95F6-DDE44887C641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E0B25F1-925B-4315-A651-548EC5F341AB}" type="pres">
      <dgm:prSet presAssocID="{4891348B-F24B-4B79-8AE7-546F1C4F1D34}" presName="Name0" presStyleCnt="0">
        <dgm:presLayoutVars>
          <dgm:animLvl val="lvl"/>
          <dgm:resizeHandles val="exact"/>
        </dgm:presLayoutVars>
      </dgm:prSet>
      <dgm:spPr/>
    </dgm:pt>
    <dgm:pt modelId="{CDEFBBAC-2D5A-4265-B016-91E760B7ED51}" type="pres">
      <dgm:prSet presAssocID="{F0DE4E59-5B37-45CD-95C8-F01DD6194E9B}" presName="compositeNode" presStyleCnt="0">
        <dgm:presLayoutVars>
          <dgm:bulletEnabled val="1"/>
        </dgm:presLayoutVars>
      </dgm:prSet>
      <dgm:spPr/>
    </dgm:pt>
    <dgm:pt modelId="{3CC1A770-D3B5-4A68-8F78-E0914EE39C37}" type="pres">
      <dgm:prSet presAssocID="{F0DE4E59-5B37-45CD-95C8-F01DD6194E9B}" presName="bgRect" presStyleLbl="bgAccFollowNode1" presStyleIdx="0" presStyleCnt="6"/>
      <dgm:spPr/>
    </dgm:pt>
    <dgm:pt modelId="{EA2F0B49-276F-48FF-9DF1-682F5A402DBA}" type="pres">
      <dgm:prSet presAssocID="{003BFD46-802E-4DE1-BEEF-D32DF461DFC5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D96C38BB-25A7-4629-B36E-61826039D2D5}" type="pres">
      <dgm:prSet presAssocID="{F0DE4E59-5B37-45CD-95C8-F01DD6194E9B}" presName="bottomLine" presStyleLbl="alignNode1" presStyleIdx="1" presStyleCnt="12">
        <dgm:presLayoutVars/>
      </dgm:prSet>
      <dgm:spPr/>
    </dgm:pt>
    <dgm:pt modelId="{E016CA78-0BA2-4D0F-83C5-B50DC0B9B87C}" type="pres">
      <dgm:prSet presAssocID="{F0DE4E59-5B37-45CD-95C8-F01DD6194E9B}" presName="nodeText" presStyleLbl="bgAccFollowNode1" presStyleIdx="0" presStyleCnt="6">
        <dgm:presLayoutVars>
          <dgm:bulletEnabled val="1"/>
        </dgm:presLayoutVars>
      </dgm:prSet>
      <dgm:spPr/>
    </dgm:pt>
    <dgm:pt modelId="{D2F301D2-5B0A-4C59-A6D0-548C1850E75F}" type="pres">
      <dgm:prSet presAssocID="{003BFD46-802E-4DE1-BEEF-D32DF461DFC5}" presName="sibTrans" presStyleCnt="0"/>
      <dgm:spPr/>
    </dgm:pt>
    <dgm:pt modelId="{A0A3F096-06C1-4E0E-B694-EE0FB20B62DE}" type="pres">
      <dgm:prSet presAssocID="{084DFE2F-5C8F-4504-A7C1-BD2C269C04A2}" presName="compositeNode" presStyleCnt="0">
        <dgm:presLayoutVars>
          <dgm:bulletEnabled val="1"/>
        </dgm:presLayoutVars>
      </dgm:prSet>
      <dgm:spPr/>
    </dgm:pt>
    <dgm:pt modelId="{9432B665-9B68-4CEF-938B-601759F56E5F}" type="pres">
      <dgm:prSet presAssocID="{084DFE2F-5C8F-4504-A7C1-BD2C269C04A2}" presName="bgRect" presStyleLbl="bgAccFollowNode1" presStyleIdx="1" presStyleCnt="6"/>
      <dgm:spPr/>
    </dgm:pt>
    <dgm:pt modelId="{240540F8-AE97-4FF3-B4E3-74E00F05C58B}" type="pres">
      <dgm:prSet presAssocID="{2354EB2F-6D52-4893-9389-3CE994EDEFCB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0D6BE2E8-C295-4B75-AF12-A792629D9523}" type="pres">
      <dgm:prSet presAssocID="{084DFE2F-5C8F-4504-A7C1-BD2C269C04A2}" presName="bottomLine" presStyleLbl="alignNode1" presStyleIdx="3" presStyleCnt="12">
        <dgm:presLayoutVars/>
      </dgm:prSet>
      <dgm:spPr/>
    </dgm:pt>
    <dgm:pt modelId="{D1E98E83-B945-48E4-9EE6-02ECEA30AB35}" type="pres">
      <dgm:prSet presAssocID="{084DFE2F-5C8F-4504-A7C1-BD2C269C04A2}" presName="nodeText" presStyleLbl="bgAccFollowNode1" presStyleIdx="1" presStyleCnt="6">
        <dgm:presLayoutVars>
          <dgm:bulletEnabled val="1"/>
        </dgm:presLayoutVars>
      </dgm:prSet>
      <dgm:spPr/>
    </dgm:pt>
    <dgm:pt modelId="{66F020A9-6486-4C15-A49C-6AD61AAB2571}" type="pres">
      <dgm:prSet presAssocID="{2354EB2F-6D52-4893-9389-3CE994EDEFCB}" presName="sibTrans" presStyleCnt="0"/>
      <dgm:spPr/>
    </dgm:pt>
    <dgm:pt modelId="{E343A3CF-FD28-4E6F-AD99-8A76BCCDAC22}" type="pres">
      <dgm:prSet presAssocID="{CE81A89D-A7D9-475E-8426-C3E1DF737F69}" presName="compositeNode" presStyleCnt="0">
        <dgm:presLayoutVars>
          <dgm:bulletEnabled val="1"/>
        </dgm:presLayoutVars>
      </dgm:prSet>
      <dgm:spPr/>
    </dgm:pt>
    <dgm:pt modelId="{702B60FE-77AA-4AB2-83E4-E8898D2EC4A2}" type="pres">
      <dgm:prSet presAssocID="{CE81A89D-A7D9-475E-8426-C3E1DF737F69}" presName="bgRect" presStyleLbl="bgAccFollowNode1" presStyleIdx="2" presStyleCnt="6"/>
      <dgm:spPr/>
    </dgm:pt>
    <dgm:pt modelId="{24A6EAD3-67F5-442C-ADFB-4258B2B49B4C}" type="pres">
      <dgm:prSet presAssocID="{DFF97BDE-0D75-46E6-AE25-88EF6263278A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D950D9C1-1308-4CF8-BD39-6DAF3861A166}" type="pres">
      <dgm:prSet presAssocID="{CE81A89D-A7D9-475E-8426-C3E1DF737F69}" presName="bottomLine" presStyleLbl="alignNode1" presStyleIdx="5" presStyleCnt="12">
        <dgm:presLayoutVars/>
      </dgm:prSet>
      <dgm:spPr/>
    </dgm:pt>
    <dgm:pt modelId="{6FA93A31-4BD9-4E1E-99AE-E0E0985C26AE}" type="pres">
      <dgm:prSet presAssocID="{CE81A89D-A7D9-475E-8426-C3E1DF737F69}" presName="nodeText" presStyleLbl="bgAccFollowNode1" presStyleIdx="2" presStyleCnt="6">
        <dgm:presLayoutVars>
          <dgm:bulletEnabled val="1"/>
        </dgm:presLayoutVars>
      </dgm:prSet>
      <dgm:spPr/>
    </dgm:pt>
    <dgm:pt modelId="{191E578F-480B-4530-A903-130B63F33EAA}" type="pres">
      <dgm:prSet presAssocID="{DFF97BDE-0D75-46E6-AE25-88EF6263278A}" presName="sibTrans" presStyleCnt="0"/>
      <dgm:spPr/>
    </dgm:pt>
    <dgm:pt modelId="{763FA21F-84C6-437E-87BD-4B96A4A275A7}" type="pres">
      <dgm:prSet presAssocID="{F1049447-9A44-481A-BB92-E799ECB30ED3}" presName="compositeNode" presStyleCnt="0">
        <dgm:presLayoutVars>
          <dgm:bulletEnabled val="1"/>
        </dgm:presLayoutVars>
      </dgm:prSet>
      <dgm:spPr/>
    </dgm:pt>
    <dgm:pt modelId="{F1A7E682-25EA-4628-B85D-CF9E01C31CD0}" type="pres">
      <dgm:prSet presAssocID="{F1049447-9A44-481A-BB92-E799ECB30ED3}" presName="bgRect" presStyleLbl="bgAccFollowNode1" presStyleIdx="3" presStyleCnt="6"/>
      <dgm:spPr/>
    </dgm:pt>
    <dgm:pt modelId="{7BD6C921-977F-4A2B-807A-080FC3C4892F}" type="pres">
      <dgm:prSet presAssocID="{F20B8633-363B-47BF-9793-4DEA5F6668E5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F17BA7AB-6B9F-4E6D-A110-AD3E43547568}" type="pres">
      <dgm:prSet presAssocID="{F1049447-9A44-481A-BB92-E799ECB30ED3}" presName="bottomLine" presStyleLbl="alignNode1" presStyleIdx="7" presStyleCnt="12">
        <dgm:presLayoutVars/>
      </dgm:prSet>
      <dgm:spPr/>
    </dgm:pt>
    <dgm:pt modelId="{57F28796-906D-4678-9759-50C272B12AF2}" type="pres">
      <dgm:prSet presAssocID="{F1049447-9A44-481A-BB92-E799ECB30ED3}" presName="nodeText" presStyleLbl="bgAccFollowNode1" presStyleIdx="3" presStyleCnt="6">
        <dgm:presLayoutVars>
          <dgm:bulletEnabled val="1"/>
        </dgm:presLayoutVars>
      </dgm:prSet>
      <dgm:spPr/>
    </dgm:pt>
    <dgm:pt modelId="{E88B96A8-76F0-4399-B1D3-EE790480B089}" type="pres">
      <dgm:prSet presAssocID="{F20B8633-363B-47BF-9793-4DEA5F6668E5}" presName="sibTrans" presStyleCnt="0"/>
      <dgm:spPr/>
    </dgm:pt>
    <dgm:pt modelId="{E836AE34-C0EB-4731-8602-B470924999A1}" type="pres">
      <dgm:prSet presAssocID="{2323F108-364E-4276-BE56-D1C446104E23}" presName="compositeNode" presStyleCnt="0">
        <dgm:presLayoutVars>
          <dgm:bulletEnabled val="1"/>
        </dgm:presLayoutVars>
      </dgm:prSet>
      <dgm:spPr/>
    </dgm:pt>
    <dgm:pt modelId="{F17DE261-D124-4679-9326-B75504F55C41}" type="pres">
      <dgm:prSet presAssocID="{2323F108-364E-4276-BE56-D1C446104E23}" presName="bgRect" presStyleLbl="bgAccFollowNode1" presStyleIdx="4" presStyleCnt="6"/>
      <dgm:spPr/>
    </dgm:pt>
    <dgm:pt modelId="{A8CE88BA-5D0A-435D-B4D3-520C6B3D925C}" type="pres">
      <dgm:prSet presAssocID="{E824C74D-2DAC-47D9-8A7D-FF432F36BE00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B7811C9-7A65-4041-8109-C1A3D2334964}" type="pres">
      <dgm:prSet presAssocID="{2323F108-364E-4276-BE56-D1C446104E23}" presName="bottomLine" presStyleLbl="alignNode1" presStyleIdx="9" presStyleCnt="12">
        <dgm:presLayoutVars/>
      </dgm:prSet>
      <dgm:spPr/>
    </dgm:pt>
    <dgm:pt modelId="{BE782A43-26CD-4DF7-8DFC-6AB1660E4CA9}" type="pres">
      <dgm:prSet presAssocID="{2323F108-364E-4276-BE56-D1C446104E23}" presName="nodeText" presStyleLbl="bgAccFollowNode1" presStyleIdx="4" presStyleCnt="6">
        <dgm:presLayoutVars>
          <dgm:bulletEnabled val="1"/>
        </dgm:presLayoutVars>
      </dgm:prSet>
      <dgm:spPr/>
    </dgm:pt>
    <dgm:pt modelId="{10D593A9-FF0A-4CD5-AFCD-1463E024CF42}" type="pres">
      <dgm:prSet presAssocID="{E824C74D-2DAC-47D9-8A7D-FF432F36BE00}" presName="sibTrans" presStyleCnt="0"/>
      <dgm:spPr/>
    </dgm:pt>
    <dgm:pt modelId="{C336CAA2-431D-4E7E-B96A-33ABCCA1F3AD}" type="pres">
      <dgm:prSet presAssocID="{00E46F93-EDD5-4D94-82B0-8B207776AFDD}" presName="compositeNode" presStyleCnt="0">
        <dgm:presLayoutVars>
          <dgm:bulletEnabled val="1"/>
        </dgm:presLayoutVars>
      </dgm:prSet>
      <dgm:spPr/>
    </dgm:pt>
    <dgm:pt modelId="{6D9910C7-AC76-4046-BE37-BA599733CDFE}" type="pres">
      <dgm:prSet presAssocID="{00E46F93-EDD5-4D94-82B0-8B207776AFDD}" presName="bgRect" presStyleLbl="bgAccFollowNode1" presStyleIdx="5" presStyleCnt="6"/>
      <dgm:spPr/>
    </dgm:pt>
    <dgm:pt modelId="{1CDEAF16-7A47-436F-A822-7DC6127049DC}" type="pres">
      <dgm:prSet presAssocID="{8E5C9FC9-B3B2-429E-B074-F629BBE157D9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1683858A-06B6-456D-B247-2C146B9FE3E4}" type="pres">
      <dgm:prSet presAssocID="{00E46F93-EDD5-4D94-82B0-8B207776AFDD}" presName="bottomLine" presStyleLbl="alignNode1" presStyleIdx="11" presStyleCnt="12">
        <dgm:presLayoutVars/>
      </dgm:prSet>
      <dgm:spPr/>
    </dgm:pt>
    <dgm:pt modelId="{CC05D225-1844-412A-851A-48A64691677F}" type="pres">
      <dgm:prSet presAssocID="{00E46F93-EDD5-4D94-82B0-8B207776AFDD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77A1FE19-1D27-4C5F-825F-65BEF9C61394}" type="presOf" srcId="{084DFE2F-5C8F-4504-A7C1-BD2C269C04A2}" destId="{9432B665-9B68-4CEF-938B-601759F56E5F}" srcOrd="0" destOrd="0" presId="urn:microsoft.com/office/officeart/2016/7/layout/BasicLinearProcessNumbered"/>
    <dgm:cxn modelId="{00D69520-02FC-4E62-AF9E-C169AC610D80}" type="presOf" srcId="{084DFE2F-5C8F-4504-A7C1-BD2C269C04A2}" destId="{D1E98E83-B945-48E4-9EE6-02ECEA30AB35}" srcOrd="1" destOrd="0" presId="urn:microsoft.com/office/officeart/2016/7/layout/BasicLinearProcessNumbered"/>
    <dgm:cxn modelId="{4EB8622A-B656-4334-92AD-40AB0184615F}" type="presOf" srcId="{2354EB2F-6D52-4893-9389-3CE994EDEFCB}" destId="{240540F8-AE97-4FF3-B4E3-74E00F05C58B}" srcOrd="0" destOrd="0" presId="urn:microsoft.com/office/officeart/2016/7/layout/BasicLinearProcessNumbered"/>
    <dgm:cxn modelId="{21AA9C30-EE37-4EBE-8001-D14CB53FA48A}" type="presOf" srcId="{2323F108-364E-4276-BE56-D1C446104E23}" destId="{BE782A43-26CD-4DF7-8DFC-6AB1660E4CA9}" srcOrd="1" destOrd="0" presId="urn:microsoft.com/office/officeart/2016/7/layout/BasicLinearProcessNumbered"/>
    <dgm:cxn modelId="{389C145C-2381-4D9B-8FBA-75E247297696}" type="presOf" srcId="{F1049447-9A44-481A-BB92-E799ECB30ED3}" destId="{57F28796-906D-4678-9759-50C272B12AF2}" srcOrd="1" destOrd="0" presId="urn:microsoft.com/office/officeart/2016/7/layout/BasicLinearProcessNumbered"/>
    <dgm:cxn modelId="{C6C43D6D-8525-4B54-9E7E-E2412F812242}" type="presOf" srcId="{F0DE4E59-5B37-45CD-95C8-F01DD6194E9B}" destId="{E016CA78-0BA2-4D0F-83C5-B50DC0B9B87C}" srcOrd="1" destOrd="0" presId="urn:microsoft.com/office/officeart/2016/7/layout/BasicLinearProcessNumbered"/>
    <dgm:cxn modelId="{2D0B0F50-9664-4710-95F6-DDE44887C641}" srcId="{4891348B-F24B-4B79-8AE7-546F1C4F1D34}" destId="{00E46F93-EDD5-4D94-82B0-8B207776AFDD}" srcOrd="5" destOrd="0" parTransId="{F19207F8-FF4E-4CFA-AE9A-60D9CF1AF03B}" sibTransId="{8E5C9FC9-B3B2-429E-B074-F629BBE157D9}"/>
    <dgm:cxn modelId="{C0E85256-2CD7-485C-98E6-A761FCA08961}" type="presOf" srcId="{8E5C9FC9-B3B2-429E-B074-F629BBE157D9}" destId="{1CDEAF16-7A47-436F-A822-7DC6127049DC}" srcOrd="0" destOrd="0" presId="urn:microsoft.com/office/officeart/2016/7/layout/BasicLinearProcessNumbered"/>
    <dgm:cxn modelId="{20B7895A-BCAE-4927-B475-EAAE1C810133}" type="presOf" srcId="{F20B8633-363B-47BF-9793-4DEA5F6668E5}" destId="{7BD6C921-977F-4A2B-807A-080FC3C4892F}" srcOrd="0" destOrd="0" presId="urn:microsoft.com/office/officeart/2016/7/layout/BasicLinearProcessNumbered"/>
    <dgm:cxn modelId="{6ACFAD87-D086-474F-ACD8-0BE73B558B4C}" type="presOf" srcId="{003BFD46-802E-4DE1-BEEF-D32DF461DFC5}" destId="{EA2F0B49-276F-48FF-9DF1-682F5A402DBA}" srcOrd="0" destOrd="0" presId="urn:microsoft.com/office/officeart/2016/7/layout/BasicLinearProcessNumbered"/>
    <dgm:cxn modelId="{8AA4CB93-358F-49E8-B1CA-A3E26B04B1C8}" srcId="{4891348B-F24B-4B79-8AE7-546F1C4F1D34}" destId="{2323F108-364E-4276-BE56-D1C446104E23}" srcOrd="4" destOrd="0" parTransId="{A74DD476-A7DB-4DAA-A95D-BAB40C29F8B3}" sibTransId="{E824C74D-2DAC-47D9-8A7D-FF432F36BE00}"/>
    <dgm:cxn modelId="{8DDD679E-80A6-4007-94EE-E34AE981A7AB}" type="presOf" srcId="{DFF97BDE-0D75-46E6-AE25-88EF6263278A}" destId="{24A6EAD3-67F5-442C-ADFB-4258B2B49B4C}" srcOrd="0" destOrd="0" presId="urn:microsoft.com/office/officeart/2016/7/layout/BasicLinearProcessNumbered"/>
    <dgm:cxn modelId="{1B3401A0-57EF-45A1-82BA-16B4E906D96A}" srcId="{4891348B-F24B-4B79-8AE7-546F1C4F1D34}" destId="{084DFE2F-5C8F-4504-A7C1-BD2C269C04A2}" srcOrd="1" destOrd="0" parTransId="{CB897BB9-4E9B-44A7-98C3-9FD62C71223E}" sibTransId="{2354EB2F-6D52-4893-9389-3CE994EDEFCB}"/>
    <dgm:cxn modelId="{6BF3C0A9-7ED7-4583-8115-633AD1900EAA}" type="presOf" srcId="{00E46F93-EDD5-4D94-82B0-8B207776AFDD}" destId="{6D9910C7-AC76-4046-BE37-BA599733CDFE}" srcOrd="0" destOrd="0" presId="urn:microsoft.com/office/officeart/2016/7/layout/BasicLinearProcessNumbered"/>
    <dgm:cxn modelId="{6E394EBC-9CF5-425D-95DF-F24E126D2B22}" type="presOf" srcId="{E824C74D-2DAC-47D9-8A7D-FF432F36BE00}" destId="{A8CE88BA-5D0A-435D-B4D3-520C6B3D925C}" srcOrd="0" destOrd="0" presId="urn:microsoft.com/office/officeart/2016/7/layout/BasicLinearProcessNumbered"/>
    <dgm:cxn modelId="{5190E3BC-B74E-4797-8BBC-2CB1C10CD853}" type="presOf" srcId="{00E46F93-EDD5-4D94-82B0-8B207776AFDD}" destId="{CC05D225-1844-412A-851A-48A64691677F}" srcOrd="1" destOrd="0" presId="urn:microsoft.com/office/officeart/2016/7/layout/BasicLinearProcessNumbered"/>
    <dgm:cxn modelId="{BE71B1C2-4676-4141-B13D-36E499EC83A0}" srcId="{4891348B-F24B-4B79-8AE7-546F1C4F1D34}" destId="{CE81A89D-A7D9-475E-8426-C3E1DF737F69}" srcOrd="2" destOrd="0" parTransId="{0B0B1C04-413D-46F5-9DF5-09EFA79460DC}" sibTransId="{DFF97BDE-0D75-46E6-AE25-88EF6263278A}"/>
    <dgm:cxn modelId="{FF03AACC-E370-478C-A7E5-6B3981E455DA}" srcId="{4891348B-F24B-4B79-8AE7-546F1C4F1D34}" destId="{F1049447-9A44-481A-BB92-E799ECB30ED3}" srcOrd="3" destOrd="0" parTransId="{964D42D3-08A7-4CFB-8C86-E776BE240397}" sibTransId="{F20B8633-363B-47BF-9793-4DEA5F6668E5}"/>
    <dgm:cxn modelId="{834C25D1-3B69-4B35-B28C-3D56AFBCC023}" type="presOf" srcId="{CE81A89D-A7D9-475E-8426-C3E1DF737F69}" destId="{702B60FE-77AA-4AB2-83E4-E8898D2EC4A2}" srcOrd="0" destOrd="0" presId="urn:microsoft.com/office/officeart/2016/7/layout/BasicLinearProcessNumbered"/>
    <dgm:cxn modelId="{DC3438E0-32A7-4870-B105-CE4F6975EFF5}" type="presOf" srcId="{F1049447-9A44-481A-BB92-E799ECB30ED3}" destId="{F1A7E682-25EA-4628-B85D-CF9E01C31CD0}" srcOrd="0" destOrd="0" presId="urn:microsoft.com/office/officeart/2016/7/layout/BasicLinearProcessNumbered"/>
    <dgm:cxn modelId="{3B04F5E5-E335-46AF-A06A-8F598481CCCA}" type="presOf" srcId="{F0DE4E59-5B37-45CD-95C8-F01DD6194E9B}" destId="{3CC1A770-D3B5-4A68-8F78-E0914EE39C37}" srcOrd="0" destOrd="0" presId="urn:microsoft.com/office/officeart/2016/7/layout/BasicLinearProcessNumbered"/>
    <dgm:cxn modelId="{5D8F42E9-456B-4651-99E5-2D58E7548E86}" type="presOf" srcId="{CE81A89D-A7D9-475E-8426-C3E1DF737F69}" destId="{6FA93A31-4BD9-4E1E-99AE-E0E0985C26AE}" srcOrd="1" destOrd="0" presId="urn:microsoft.com/office/officeart/2016/7/layout/BasicLinearProcessNumbered"/>
    <dgm:cxn modelId="{AB5431F5-A353-42E1-BD68-681FC47E8207}" srcId="{4891348B-F24B-4B79-8AE7-546F1C4F1D34}" destId="{F0DE4E59-5B37-45CD-95C8-F01DD6194E9B}" srcOrd="0" destOrd="0" parTransId="{87BE3B54-532F-4485-8E15-F8029058D553}" sibTransId="{003BFD46-802E-4DE1-BEEF-D32DF461DFC5}"/>
    <dgm:cxn modelId="{44DD7AF8-B6EB-4DCC-858B-74D81CF4ECE8}" type="presOf" srcId="{4891348B-F24B-4B79-8AE7-546F1C4F1D34}" destId="{BE0B25F1-925B-4315-A651-548EC5F341AB}" srcOrd="0" destOrd="0" presId="urn:microsoft.com/office/officeart/2016/7/layout/BasicLinearProcessNumbered"/>
    <dgm:cxn modelId="{65C3AFF9-56E0-43E2-A017-FE6925F722F8}" type="presOf" srcId="{2323F108-364E-4276-BE56-D1C446104E23}" destId="{F17DE261-D124-4679-9326-B75504F55C41}" srcOrd="0" destOrd="0" presId="urn:microsoft.com/office/officeart/2016/7/layout/BasicLinearProcessNumbered"/>
    <dgm:cxn modelId="{4CB64F39-7573-49B9-BF62-FF5CA9C502E0}" type="presParOf" srcId="{BE0B25F1-925B-4315-A651-548EC5F341AB}" destId="{CDEFBBAC-2D5A-4265-B016-91E760B7ED51}" srcOrd="0" destOrd="0" presId="urn:microsoft.com/office/officeart/2016/7/layout/BasicLinearProcessNumbered"/>
    <dgm:cxn modelId="{2B8E35E1-368C-4C0A-87A1-E35348B306C2}" type="presParOf" srcId="{CDEFBBAC-2D5A-4265-B016-91E760B7ED51}" destId="{3CC1A770-D3B5-4A68-8F78-E0914EE39C37}" srcOrd="0" destOrd="0" presId="urn:microsoft.com/office/officeart/2016/7/layout/BasicLinearProcessNumbered"/>
    <dgm:cxn modelId="{DA04209D-AF10-42EF-9501-6E695E9B00FF}" type="presParOf" srcId="{CDEFBBAC-2D5A-4265-B016-91E760B7ED51}" destId="{EA2F0B49-276F-48FF-9DF1-682F5A402DBA}" srcOrd="1" destOrd="0" presId="urn:microsoft.com/office/officeart/2016/7/layout/BasicLinearProcessNumbered"/>
    <dgm:cxn modelId="{C1FE5A10-8D33-40F9-89B7-2D8C17CB5252}" type="presParOf" srcId="{CDEFBBAC-2D5A-4265-B016-91E760B7ED51}" destId="{D96C38BB-25A7-4629-B36E-61826039D2D5}" srcOrd="2" destOrd="0" presId="urn:microsoft.com/office/officeart/2016/7/layout/BasicLinearProcessNumbered"/>
    <dgm:cxn modelId="{7D2869CA-013D-488D-ADAB-6CDC1793040C}" type="presParOf" srcId="{CDEFBBAC-2D5A-4265-B016-91E760B7ED51}" destId="{E016CA78-0BA2-4D0F-83C5-B50DC0B9B87C}" srcOrd="3" destOrd="0" presId="urn:microsoft.com/office/officeart/2016/7/layout/BasicLinearProcessNumbered"/>
    <dgm:cxn modelId="{996CA250-56BD-4C66-A34B-7B3EFF0C1B9A}" type="presParOf" srcId="{BE0B25F1-925B-4315-A651-548EC5F341AB}" destId="{D2F301D2-5B0A-4C59-A6D0-548C1850E75F}" srcOrd="1" destOrd="0" presId="urn:microsoft.com/office/officeart/2016/7/layout/BasicLinearProcessNumbered"/>
    <dgm:cxn modelId="{99E33BF5-7DD4-4FCF-89B9-C71EF381004A}" type="presParOf" srcId="{BE0B25F1-925B-4315-A651-548EC5F341AB}" destId="{A0A3F096-06C1-4E0E-B694-EE0FB20B62DE}" srcOrd="2" destOrd="0" presId="urn:microsoft.com/office/officeart/2016/7/layout/BasicLinearProcessNumbered"/>
    <dgm:cxn modelId="{146F3B34-17A6-4024-9745-57A7FACFCDB1}" type="presParOf" srcId="{A0A3F096-06C1-4E0E-B694-EE0FB20B62DE}" destId="{9432B665-9B68-4CEF-938B-601759F56E5F}" srcOrd="0" destOrd="0" presId="urn:microsoft.com/office/officeart/2016/7/layout/BasicLinearProcessNumbered"/>
    <dgm:cxn modelId="{3E427586-3B02-4DA5-A404-7E126F49253B}" type="presParOf" srcId="{A0A3F096-06C1-4E0E-B694-EE0FB20B62DE}" destId="{240540F8-AE97-4FF3-B4E3-74E00F05C58B}" srcOrd="1" destOrd="0" presId="urn:microsoft.com/office/officeart/2016/7/layout/BasicLinearProcessNumbered"/>
    <dgm:cxn modelId="{4F21708E-B543-4BF5-986A-80BA9806DDF5}" type="presParOf" srcId="{A0A3F096-06C1-4E0E-B694-EE0FB20B62DE}" destId="{0D6BE2E8-C295-4B75-AF12-A792629D9523}" srcOrd="2" destOrd="0" presId="urn:microsoft.com/office/officeart/2016/7/layout/BasicLinearProcessNumbered"/>
    <dgm:cxn modelId="{85083A71-CFAB-48CB-87FC-1EEEDEB4DED8}" type="presParOf" srcId="{A0A3F096-06C1-4E0E-B694-EE0FB20B62DE}" destId="{D1E98E83-B945-48E4-9EE6-02ECEA30AB35}" srcOrd="3" destOrd="0" presId="urn:microsoft.com/office/officeart/2016/7/layout/BasicLinearProcessNumbered"/>
    <dgm:cxn modelId="{2125E883-2217-47C1-98C0-629E47F68A6A}" type="presParOf" srcId="{BE0B25F1-925B-4315-A651-548EC5F341AB}" destId="{66F020A9-6486-4C15-A49C-6AD61AAB2571}" srcOrd="3" destOrd="0" presId="urn:microsoft.com/office/officeart/2016/7/layout/BasicLinearProcessNumbered"/>
    <dgm:cxn modelId="{EA78E7F6-EBD1-4261-B36A-579C35C69C2C}" type="presParOf" srcId="{BE0B25F1-925B-4315-A651-548EC5F341AB}" destId="{E343A3CF-FD28-4E6F-AD99-8A76BCCDAC22}" srcOrd="4" destOrd="0" presId="urn:microsoft.com/office/officeart/2016/7/layout/BasicLinearProcessNumbered"/>
    <dgm:cxn modelId="{CD3E2091-A25F-46BA-9F61-8DCC6545B5D8}" type="presParOf" srcId="{E343A3CF-FD28-4E6F-AD99-8A76BCCDAC22}" destId="{702B60FE-77AA-4AB2-83E4-E8898D2EC4A2}" srcOrd="0" destOrd="0" presId="urn:microsoft.com/office/officeart/2016/7/layout/BasicLinearProcessNumbered"/>
    <dgm:cxn modelId="{74B616DA-DB95-4F85-85A5-2F8941648254}" type="presParOf" srcId="{E343A3CF-FD28-4E6F-AD99-8A76BCCDAC22}" destId="{24A6EAD3-67F5-442C-ADFB-4258B2B49B4C}" srcOrd="1" destOrd="0" presId="urn:microsoft.com/office/officeart/2016/7/layout/BasicLinearProcessNumbered"/>
    <dgm:cxn modelId="{CBDC8F76-1F71-4CCD-9F3C-29635F0FD9C3}" type="presParOf" srcId="{E343A3CF-FD28-4E6F-AD99-8A76BCCDAC22}" destId="{D950D9C1-1308-4CF8-BD39-6DAF3861A166}" srcOrd="2" destOrd="0" presId="urn:microsoft.com/office/officeart/2016/7/layout/BasicLinearProcessNumbered"/>
    <dgm:cxn modelId="{A29A4C8C-961D-4D48-8C6B-84AFAD3D34F0}" type="presParOf" srcId="{E343A3CF-FD28-4E6F-AD99-8A76BCCDAC22}" destId="{6FA93A31-4BD9-4E1E-99AE-E0E0985C26AE}" srcOrd="3" destOrd="0" presId="urn:microsoft.com/office/officeart/2016/7/layout/BasicLinearProcessNumbered"/>
    <dgm:cxn modelId="{9E202D58-411B-4B44-BD9F-60FD8E2BF2DE}" type="presParOf" srcId="{BE0B25F1-925B-4315-A651-548EC5F341AB}" destId="{191E578F-480B-4530-A903-130B63F33EAA}" srcOrd="5" destOrd="0" presId="urn:microsoft.com/office/officeart/2016/7/layout/BasicLinearProcessNumbered"/>
    <dgm:cxn modelId="{D66D50DF-0065-4262-A935-37380BE90052}" type="presParOf" srcId="{BE0B25F1-925B-4315-A651-548EC5F341AB}" destId="{763FA21F-84C6-437E-87BD-4B96A4A275A7}" srcOrd="6" destOrd="0" presId="urn:microsoft.com/office/officeart/2016/7/layout/BasicLinearProcessNumbered"/>
    <dgm:cxn modelId="{388612C2-F863-43E9-AAC6-7718BA4B1034}" type="presParOf" srcId="{763FA21F-84C6-437E-87BD-4B96A4A275A7}" destId="{F1A7E682-25EA-4628-B85D-CF9E01C31CD0}" srcOrd="0" destOrd="0" presId="urn:microsoft.com/office/officeart/2016/7/layout/BasicLinearProcessNumbered"/>
    <dgm:cxn modelId="{8FA4F4CB-AAAF-4058-8F9A-7C306EDB437E}" type="presParOf" srcId="{763FA21F-84C6-437E-87BD-4B96A4A275A7}" destId="{7BD6C921-977F-4A2B-807A-080FC3C4892F}" srcOrd="1" destOrd="0" presId="urn:microsoft.com/office/officeart/2016/7/layout/BasicLinearProcessNumbered"/>
    <dgm:cxn modelId="{A5481788-72C6-4463-91D2-184CCD8EA6F0}" type="presParOf" srcId="{763FA21F-84C6-437E-87BD-4B96A4A275A7}" destId="{F17BA7AB-6B9F-4E6D-A110-AD3E43547568}" srcOrd="2" destOrd="0" presId="urn:microsoft.com/office/officeart/2016/7/layout/BasicLinearProcessNumbered"/>
    <dgm:cxn modelId="{D444A46C-7F1E-447C-AEA4-1438A3E4D833}" type="presParOf" srcId="{763FA21F-84C6-437E-87BD-4B96A4A275A7}" destId="{57F28796-906D-4678-9759-50C272B12AF2}" srcOrd="3" destOrd="0" presId="urn:microsoft.com/office/officeart/2016/7/layout/BasicLinearProcessNumbered"/>
    <dgm:cxn modelId="{9B7F9D9B-D0BB-427F-9D7D-3A13E6747F64}" type="presParOf" srcId="{BE0B25F1-925B-4315-A651-548EC5F341AB}" destId="{E88B96A8-76F0-4399-B1D3-EE790480B089}" srcOrd="7" destOrd="0" presId="urn:microsoft.com/office/officeart/2016/7/layout/BasicLinearProcessNumbered"/>
    <dgm:cxn modelId="{4B36124E-7946-42D4-9636-5F284B9CB33D}" type="presParOf" srcId="{BE0B25F1-925B-4315-A651-548EC5F341AB}" destId="{E836AE34-C0EB-4731-8602-B470924999A1}" srcOrd="8" destOrd="0" presId="urn:microsoft.com/office/officeart/2016/7/layout/BasicLinearProcessNumbered"/>
    <dgm:cxn modelId="{057D0702-75A5-4E8A-A632-1BCDF66FBA4A}" type="presParOf" srcId="{E836AE34-C0EB-4731-8602-B470924999A1}" destId="{F17DE261-D124-4679-9326-B75504F55C41}" srcOrd="0" destOrd="0" presId="urn:microsoft.com/office/officeart/2016/7/layout/BasicLinearProcessNumbered"/>
    <dgm:cxn modelId="{52FADC37-9C5E-4AF6-92CA-21BAF1418591}" type="presParOf" srcId="{E836AE34-C0EB-4731-8602-B470924999A1}" destId="{A8CE88BA-5D0A-435D-B4D3-520C6B3D925C}" srcOrd="1" destOrd="0" presId="urn:microsoft.com/office/officeart/2016/7/layout/BasicLinearProcessNumbered"/>
    <dgm:cxn modelId="{B0930D15-3E37-445A-B069-3D39014A7AC0}" type="presParOf" srcId="{E836AE34-C0EB-4731-8602-B470924999A1}" destId="{4B7811C9-7A65-4041-8109-C1A3D2334964}" srcOrd="2" destOrd="0" presId="urn:microsoft.com/office/officeart/2016/7/layout/BasicLinearProcessNumbered"/>
    <dgm:cxn modelId="{35FB96DE-7D73-487B-A2D3-DDBC3F020FAB}" type="presParOf" srcId="{E836AE34-C0EB-4731-8602-B470924999A1}" destId="{BE782A43-26CD-4DF7-8DFC-6AB1660E4CA9}" srcOrd="3" destOrd="0" presId="urn:microsoft.com/office/officeart/2016/7/layout/BasicLinearProcessNumbered"/>
    <dgm:cxn modelId="{DBB6F011-C8DE-4FA7-8301-A347954E291E}" type="presParOf" srcId="{BE0B25F1-925B-4315-A651-548EC5F341AB}" destId="{10D593A9-FF0A-4CD5-AFCD-1463E024CF42}" srcOrd="9" destOrd="0" presId="urn:microsoft.com/office/officeart/2016/7/layout/BasicLinearProcessNumbered"/>
    <dgm:cxn modelId="{CF99247A-6427-4610-AFB1-925E708468FC}" type="presParOf" srcId="{BE0B25F1-925B-4315-A651-548EC5F341AB}" destId="{C336CAA2-431D-4E7E-B96A-33ABCCA1F3AD}" srcOrd="10" destOrd="0" presId="urn:microsoft.com/office/officeart/2016/7/layout/BasicLinearProcessNumbered"/>
    <dgm:cxn modelId="{0EE60814-879F-4AF3-842F-1325F487CF48}" type="presParOf" srcId="{C336CAA2-431D-4E7E-B96A-33ABCCA1F3AD}" destId="{6D9910C7-AC76-4046-BE37-BA599733CDFE}" srcOrd="0" destOrd="0" presId="urn:microsoft.com/office/officeart/2016/7/layout/BasicLinearProcessNumbered"/>
    <dgm:cxn modelId="{38F716D5-5182-4ECE-8371-041B8A7B50B0}" type="presParOf" srcId="{C336CAA2-431D-4E7E-B96A-33ABCCA1F3AD}" destId="{1CDEAF16-7A47-436F-A822-7DC6127049DC}" srcOrd="1" destOrd="0" presId="urn:microsoft.com/office/officeart/2016/7/layout/BasicLinearProcessNumbered"/>
    <dgm:cxn modelId="{3D8D5050-98D1-47AB-AF0A-2A5743716040}" type="presParOf" srcId="{C336CAA2-431D-4E7E-B96A-33ABCCA1F3AD}" destId="{1683858A-06B6-456D-B247-2C146B9FE3E4}" srcOrd="2" destOrd="0" presId="urn:microsoft.com/office/officeart/2016/7/layout/BasicLinearProcessNumbered"/>
    <dgm:cxn modelId="{EA8B5A95-0E0B-4646-AD19-D4D96C4AB42D}" type="presParOf" srcId="{C336CAA2-431D-4E7E-B96A-33ABCCA1F3AD}" destId="{CC05D225-1844-412A-851A-48A64691677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B2501-2BCE-4D2B-AAB6-835F6CC4BB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0DABAA-EDBE-4AEE-89E6-3C7D8FA43E6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CRAFT </a:t>
          </a:r>
          <a:r>
            <a:rPr lang="pl-PL" err="1"/>
            <a:t>dataset</a:t>
          </a:r>
          <a:r>
            <a:rPr lang="pl-PL"/>
            <a:t> </a:t>
          </a:r>
          <a:r>
            <a:rPr lang="pl-PL" err="1"/>
            <a:t>contains</a:t>
          </a:r>
          <a:r>
            <a:rPr lang="pl-PL"/>
            <a:t> </a:t>
          </a:r>
          <a:r>
            <a:rPr lang="pl-PL" err="1"/>
            <a:t>mentions</a:t>
          </a:r>
          <a:r>
            <a:rPr lang="pl-PL"/>
            <a:t> </a:t>
          </a:r>
          <a:r>
            <a:rPr lang="pl-PL" err="1"/>
            <a:t>that</a:t>
          </a:r>
          <a:r>
            <a:rPr lang="pl-PL"/>
            <a:t> </a:t>
          </a:r>
          <a:r>
            <a:rPr lang="pl-PL" err="1"/>
            <a:t>were</a:t>
          </a:r>
          <a:r>
            <a:rPr lang="pl-PL"/>
            <a:t> </a:t>
          </a:r>
          <a:r>
            <a:rPr lang="pl-PL" err="1"/>
            <a:t>annotated</a:t>
          </a:r>
          <a:r>
            <a:rPr lang="pl-PL"/>
            <a:t> </a:t>
          </a:r>
          <a:r>
            <a:rPr lang="pl-PL" err="1"/>
            <a:t>manually</a:t>
          </a:r>
          <a:endParaRPr lang="en-US" err="1"/>
        </a:p>
      </dgm:t>
    </dgm:pt>
    <dgm:pt modelId="{94E1964E-4D19-427C-B55D-39139FCAAB68}" type="parTrans" cxnId="{7EA15F3E-2A90-4517-9F6D-07CCFBF14E2D}">
      <dgm:prSet/>
      <dgm:spPr/>
      <dgm:t>
        <a:bodyPr/>
        <a:lstStyle/>
        <a:p>
          <a:endParaRPr lang="en-US"/>
        </a:p>
      </dgm:t>
    </dgm:pt>
    <dgm:pt modelId="{45AB653E-69D6-4D80-9411-C62657DF9B74}" type="sibTrans" cxnId="{7EA15F3E-2A90-4517-9F6D-07CCFBF14E2D}">
      <dgm:prSet/>
      <dgm:spPr/>
      <dgm:t>
        <a:bodyPr/>
        <a:lstStyle/>
        <a:p>
          <a:endParaRPr lang="en-US"/>
        </a:p>
      </dgm:t>
    </dgm:pt>
    <dgm:pt modelId="{9387C1FE-2572-4032-AB5A-075B59B1C6F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 err="1"/>
            <a:t>Our</a:t>
          </a:r>
          <a:r>
            <a:rPr lang="pl-PL" b="1"/>
            <a:t> </a:t>
          </a:r>
          <a:r>
            <a:rPr lang="pl-PL" b="1" err="1"/>
            <a:t>intuition</a:t>
          </a:r>
          <a:r>
            <a:rPr lang="pl-PL"/>
            <a:t>: </a:t>
          </a:r>
          <a:r>
            <a:rPr lang="pl-PL" err="1"/>
            <a:t>keywords</a:t>
          </a:r>
          <a:r>
            <a:rPr lang="pl-PL"/>
            <a:t> </a:t>
          </a:r>
          <a:r>
            <a:rPr lang="pl-PL" err="1"/>
            <a:t>extractors</a:t>
          </a:r>
          <a:r>
            <a:rPr lang="pl-PL"/>
            <a:t> </a:t>
          </a:r>
          <a:r>
            <a:rPr lang="pl-PL" err="1"/>
            <a:t>should</a:t>
          </a:r>
          <a:r>
            <a:rPr lang="pl-PL"/>
            <a:t> </a:t>
          </a:r>
          <a:r>
            <a:rPr lang="pl-PL" err="1"/>
            <a:t>find</a:t>
          </a:r>
          <a:r>
            <a:rPr lang="pl-PL"/>
            <a:t> </a:t>
          </a:r>
          <a:r>
            <a:rPr lang="pl-PL" err="1"/>
            <a:t>such</a:t>
          </a:r>
          <a:r>
            <a:rPr lang="pl-PL"/>
            <a:t> </a:t>
          </a:r>
          <a:r>
            <a:rPr lang="pl-PL" err="1"/>
            <a:t>words</a:t>
          </a:r>
          <a:r>
            <a:rPr lang="pl-PL"/>
            <a:t> </a:t>
          </a:r>
          <a:r>
            <a:rPr lang="pl-PL" err="1"/>
            <a:t>that</a:t>
          </a:r>
          <a:r>
            <a:rPr lang="pl-PL"/>
            <a:t> </a:t>
          </a:r>
          <a:r>
            <a:rPr lang="pl-PL" err="1"/>
            <a:t>would</a:t>
          </a:r>
          <a:r>
            <a:rPr lang="pl-PL"/>
            <a:t> be </a:t>
          </a:r>
          <a:r>
            <a:rPr lang="pl-PL" err="1"/>
            <a:t>more</a:t>
          </a:r>
          <a:r>
            <a:rPr lang="pl-PL"/>
            <a:t> </a:t>
          </a:r>
          <a:r>
            <a:rPr lang="pl-PL" err="1"/>
            <a:t>or</a:t>
          </a:r>
          <a:r>
            <a:rPr lang="pl-PL"/>
            <a:t> less </a:t>
          </a:r>
          <a:r>
            <a:rPr lang="pl-PL" err="1"/>
            <a:t>consistent</a:t>
          </a:r>
          <a:r>
            <a:rPr lang="pl-PL"/>
            <a:t> with </a:t>
          </a:r>
          <a:r>
            <a:rPr lang="pl-PL" err="1"/>
            <a:t>mentions</a:t>
          </a:r>
          <a:r>
            <a:rPr lang="pl-PL"/>
            <a:t> </a:t>
          </a:r>
          <a:r>
            <a:rPr lang="pl-PL" err="1"/>
            <a:t>chosen</a:t>
          </a:r>
          <a:r>
            <a:rPr lang="pl-PL"/>
            <a:t> by </a:t>
          </a:r>
          <a:r>
            <a:rPr lang="pl-PL" err="1"/>
            <a:t>human-annotators</a:t>
          </a:r>
          <a:endParaRPr lang="en-US" err="1"/>
        </a:p>
      </dgm:t>
    </dgm:pt>
    <dgm:pt modelId="{BC33DB02-1E90-4D47-85D0-4C2AE2DEE2E0}" type="parTrans" cxnId="{0FC3B36B-68B3-431E-B475-99DED4150450}">
      <dgm:prSet/>
      <dgm:spPr/>
      <dgm:t>
        <a:bodyPr/>
        <a:lstStyle/>
        <a:p>
          <a:endParaRPr lang="en-US"/>
        </a:p>
      </dgm:t>
    </dgm:pt>
    <dgm:pt modelId="{01470AD3-3F6C-4600-A859-980930AA33F4}" type="sibTrans" cxnId="{0FC3B36B-68B3-431E-B475-99DED4150450}">
      <dgm:prSet/>
      <dgm:spPr/>
      <dgm:t>
        <a:bodyPr/>
        <a:lstStyle/>
        <a:p>
          <a:endParaRPr lang="en-US"/>
        </a:p>
      </dgm:t>
    </dgm:pt>
    <dgm:pt modelId="{998F20C0-C7D2-4062-95E5-9012C0FA40B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pl-PL" b="1" err="1"/>
            <a:t>Our</a:t>
          </a:r>
          <a:r>
            <a:rPr lang="pl-PL" b="1"/>
            <a:t> idea</a:t>
          </a:r>
          <a:r>
            <a:rPr lang="pl-PL"/>
            <a:t>: </a:t>
          </a:r>
          <a:r>
            <a:rPr lang="pl-PL" err="1"/>
            <a:t>Calculate</a:t>
          </a:r>
          <a:r>
            <a:rPr lang="pl-PL"/>
            <a:t> </a:t>
          </a:r>
          <a:r>
            <a:rPr lang="pl-PL" err="1"/>
            <a:t>metrics</a:t>
          </a:r>
          <a:r>
            <a:rPr lang="pl-PL"/>
            <a:t>:</a:t>
          </a:r>
          <a:br>
            <a:rPr lang="pl-PL">
              <a:solidFill>
                <a:srgbClr val="010000"/>
              </a:solidFill>
              <a:latin typeface="Calibri Light" panose="020F0302020204030204"/>
            </a:rPr>
          </a:br>
          <a:br>
            <a:rPr lang="pl-PL">
              <a:solidFill>
                <a:srgbClr val="010000"/>
              </a:solidFill>
              <a:latin typeface="Calibri Light" panose="020F0302020204030204"/>
            </a:rPr>
          </a:br>
          <a:br>
            <a:rPr lang="pl-PL">
              <a:latin typeface="Calibri Light" panose="020F0302020204030204"/>
            </a:rPr>
          </a:br>
          <a:endParaRPr lang="pl-PL"/>
        </a:p>
      </dgm:t>
    </dgm:pt>
    <dgm:pt modelId="{AFD557B6-AD14-4B22-AD67-902862D934F8}" type="parTrans" cxnId="{F7A990D8-021C-4085-A293-233E87DC097E}">
      <dgm:prSet/>
      <dgm:spPr/>
      <dgm:t>
        <a:bodyPr/>
        <a:lstStyle/>
        <a:p>
          <a:endParaRPr lang="en-US"/>
        </a:p>
      </dgm:t>
    </dgm:pt>
    <dgm:pt modelId="{1A6A4455-7F01-48E8-8EF9-08F1E61977DD}" type="sibTrans" cxnId="{F7A990D8-021C-4085-A293-233E87DC097E}">
      <dgm:prSet/>
      <dgm:spPr/>
      <dgm:t>
        <a:bodyPr/>
        <a:lstStyle/>
        <a:p>
          <a:endParaRPr lang="en-US"/>
        </a:p>
      </dgm:t>
    </dgm:pt>
    <dgm:pt modelId="{275BB61A-83D9-4F17-BF1E-F6C11D780C68}" type="pres">
      <dgm:prSet presAssocID="{A55B2501-2BCE-4D2B-AAB6-835F6CC4BB11}" presName="root" presStyleCnt="0">
        <dgm:presLayoutVars>
          <dgm:dir/>
          <dgm:resizeHandles val="exact"/>
        </dgm:presLayoutVars>
      </dgm:prSet>
      <dgm:spPr/>
    </dgm:pt>
    <dgm:pt modelId="{CD9E1944-985A-480B-90E2-306B34CEEDD5}" type="pres">
      <dgm:prSet presAssocID="{3C0DABAA-EDBE-4AEE-89E6-3C7D8FA43E61}" presName="compNode" presStyleCnt="0"/>
      <dgm:spPr/>
    </dgm:pt>
    <dgm:pt modelId="{FE4FB65A-2BA6-4AD9-BD9D-9E6A76AB4531}" type="pres">
      <dgm:prSet presAssocID="{3C0DABAA-EDBE-4AEE-89E6-3C7D8FA43E61}" presName="bgRect" presStyleLbl="bgShp" presStyleIdx="0" presStyleCnt="3"/>
      <dgm:spPr/>
    </dgm:pt>
    <dgm:pt modelId="{A5AD46B6-EDF9-450A-82D5-811FD400497F}" type="pres">
      <dgm:prSet presAssocID="{3C0DABAA-EDBE-4AEE-89E6-3C7D8FA43E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za danych"/>
        </a:ext>
      </dgm:extLst>
    </dgm:pt>
    <dgm:pt modelId="{213D76D9-1D41-4598-8F14-C2C228CDCD51}" type="pres">
      <dgm:prSet presAssocID="{3C0DABAA-EDBE-4AEE-89E6-3C7D8FA43E61}" presName="spaceRect" presStyleCnt="0"/>
      <dgm:spPr/>
    </dgm:pt>
    <dgm:pt modelId="{B2D1E119-67DB-42BB-93B1-4B89ED3221D4}" type="pres">
      <dgm:prSet presAssocID="{3C0DABAA-EDBE-4AEE-89E6-3C7D8FA43E61}" presName="parTx" presStyleLbl="revTx" presStyleIdx="0" presStyleCnt="3">
        <dgm:presLayoutVars>
          <dgm:chMax val="0"/>
          <dgm:chPref val="0"/>
        </dgm:presLayoutVars>
      </dgm:prSet>
      <dgm:spPr/>
    </dgm:pt>
    <dgm:pt modelId="{E3686EB8-3EC4-42CF-8CB6-B224E702B3BE}" type="pres">
      <dgm:prSet presAssocID="{45AB653E-69D6-4D80-9411-C62657DF9B74}" presName="sibTrans" presStyleCnt="0"/>
      <dgm:spPr/>
    </dgm:pt>
    <dgm:pt modelId="{25666CC0-D9E2-4194-98C3-7D03ECAAF0D3}" type="pres">
      <dgm:prSet presAssocID="{9387C1FE-2572-4032-AB5A-075B59B1C6F2}" presName="compNode" presStyleCnt="0"/>
      <dgm:spPr/>
    </dgm:pt>
    <dgm:pt modelId="{01922805-3802-403A-9BA6-AE2511BB4154}" type="pres">
      <dgm:prSet presAssocID="{9387C1FE-2572-4032-AB5A-075B59B1C6F2}" presName="bgRect" presStyleLbl="bgShp" presStyleIdx="1" presStyleCnt="3"/>
      <dgm:spPr/>
    </dgm:pt>
    <dgm:pt modelId="{2B069C3A-E7B2-45E8-AF15-CF93AD6F07D7}" type="pres">
      <dgm:prSet presAssocID="{9387C1FE-2572-4032-AB5A-075B59B1C6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dzysłów"/>
        </a:ext>
      </dgm:extLst>
    </dgm:pt>
    <dgm:pt modelId="{E4801B5E-D927-474A-8A9C-B3530586CD53}" type="pres">
      <dgm:prSet presAssocID="{9387C1FE-2572-4032-AB5A-075B59B1C6F2}" presName="spaceRect" presStyleCnt="0"/>
      <dgm:spPr/>
    </dgm:pt>
    <dgm:pt modelId="{0ACCF0AF-3896-4956-B98A-292D0B459FD1}" type="pres">
      <dgm:prSet presAssocID="{9387C1FE-2572-4032-AB5A-075B59B1C6F2}" presName="parTx" presStyleLbl="revTx" presStyleIdx="1" presStyleCnt="3">
        <dgm:presLayoutVars>
          <dgm:chMax val="0"/>
          <dgm:chPref val="0"/>
        </dgm:presLayoutVars>
      </dgm:prSet>
      <dgm:spPr/>
    </dgm:pt>
    <dgm:pt modelId="{90D6E49C-C822-47DF-9A93-7AF56C9017D0}" type="pres">
      <dgm:prSet presAssocID="{01470AD3-3F6C-4600-A859-980930AA33F4}" presName="sibTrans" presStyleCnt="0"/>
      <dgm:spPr/>
    </dgm:pt>
    <dgm:pt modelId="{5BBE62A0-E24A-4BA7-9352-3524A0C54220}" type="pres">
      <dgm:prSet presAssocID="{998F20C0-C7D2-4062-95E5-9012C0FA40B1}" presName="compNode" presStyleCnt="0"/>
      <dgm:spPr/>
    </dgm:pt>
    <dgm:pt modelId="{0F3C8C85-EAB8-4C8E-997F-72E4B30E2331}" type="pres">
      <dgm:prSet presAssocID="{998F20C0-C7D2-4062-95E5-9012C0FA40B1}" presName="bgRect" presStyleLbl="bgShp" presStyleIdx="2" presStyleCnt="3"/>
      <dgm:spPr/>
    </dgm:pt>
    <dgm:pt modelId="{83DAB5C7-0D32-45BB-BBA8-A1451B9FD182}" type="pres">
      <dgm:prSet presAssocID="{998F20C0-C7D2-4062-95E5-9012C0FA40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lkulator"/>
        </a:ext>
      </dgm:extLst>
    </dgm:pt>
    <dgm:pt modelId="{D7A272C1-0ED7-43FB-BB4C-A0002AC8DF3F}" type="pres">
      <dgm:prSet presAssocID="{998F20C0-C7D2-4062-95E5-9012C0FA40B1}" presName="spaceRect" presStyleCnt="0"/>
      <dgm:spPr/>
    </dgm:pt>
    <dgm:pt modelId="{B7982E79-3432-4C70-A00B-4791063F8766}" type="pres">
      <dgm:prSet presAssocID="{998F20C0-C7D2-4062-95E5-9012C0FA40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74FA12F-7AB7-462D-A6C5-7EC64E307996}" type="presOf" srcId="{3C0DABAA-EDBE-4AEE-89E6-3C7D8FA43E61}" destId="{B2D1E119-67DB-42BB-93B1-4B89ED3221D4}" srcOrd="0" destOrd="0" presId="urn:microsoft.com/office/officeart/2018/2/layout/IconVerticalSolidList"/>
    <dgm:cxn modelId="{7EA15F3E-2A90-4517-9F6D-07CCFBF14E2D}" srcId="{A55B2501-2BCE-4D2B-AAB6-835F6CC4BB11}" destId="{3C0DABAA-EDBE-4AEE-89E6-3C7D8FA43E61}" srcOrd="0" destOrd="0" parTransId="{94E1964E-4D19-427C-B55D-39139FCAAB68}" sibTransId="{45AB653E-69D6-4D80-9411-C62657DF9B74}"/>
    <dgm:cxn modelId="{0FC3B36B-68B3-431E-B475-99DED4150450}" srcId="{A55B2501-2BCE-4D2B-AAB6-835F6CC4BB11}" destId="{9387C1FE-2572-4032-AB5A-075B59B1C6F2}" srcOrd="1" destOrd="0" parTransId="{BC33DB02-1E90-4D47-85D0-4C2AE2DEE2E0}" sibTransId="{01470AD3-3F6C-4600-A859-980930AA33F4}"/>
    <dgm:cxn modelId="{5BB9F886-8F65-48C8-9474-FDAB774C083F}" type="presOf" srcId="{998F20C0-C7D2-4062-95E5-9012C0FA40B1}" destId="{B7982E79-3432-4C70-A00B-4791063F8766}" srcOrd="0" destOrd="0" presId="urn:microsoft.com/office/officeart/2018/2/layout/IconVerticalSolidList"/>
    <dgm:cxn modelId="{1C4A7098-304D-485D-AFFD-FA6C652334F8}" type="presOf" srcId="{9387C1FE-2572-4032-AB5A-075B59B1C6F2}" destId="{0ACCF0AF-3896-4956-B98A-292D0B459FD1}" srcOrd="0" destOrd="0" presId="urn:microsoft.com/office/officeart/2018/2/layout/IconVerticalSolidList"/>
    <dgm:cxn modelId="{F7A990D8-021C-4085-A293-233E87DC097E}" srcId="{A55B2501-2BCE-4D2B-AAB6-835F6CC4BB11}" destId="{998F20C0-C7D2-4062-95E5-9012C0FA40B1}" srcOrd="2" destOrd="0" parTransId="{AFD557B6-AD14-4B22-AD67-902862D934F8}" sibTransId="{1A6A4455-7F01-48E8-8EF9-08F1E61977DD}"/>
    <dgm:cxn modelId="{59C1C8F9-C38D-4F24-A811-A5E47B913B92}" type="presOf" srcId="{A55B2501-2BCE-4D2B-AAB6-835F6CC4BB11}" destId="{275BB61A-83D9-4F17-BF1E-F6C11D780C68}" srcOrd="0" destOrd="0" presId="urn:microsoft.com/office/officeart/2018/2/layout/IconVerticalSolidList"/>
    <dgm:cxn modelId="{056A79C6-EC3B-48D4-B0B1-2E89A7C33E28}" type="presParOf" srcId="{275BB61A-83D9-4F17-BF1E-F6C11D780C68}" destId="{CD9E1944-985A-480B-90E2-306B34CEEDD5}" srcOrd="0" destOrd="0" presId="urn:microsoft.com/office/officeart/2018/2/layout/IconVerticalSolidList"/>
    <dgm:cxn modelId="{E04D6B04-4DC4-48D3-969E-94D7B64B8503}" type="presParOf" srcId="{CD9E1944-985A-480B-90E2-306B34CEEDD5}" destId="{FE4FB65A-2BA6-4AD9-BD9D-9E6A76AB4531}" srcOrd="0" destOrd="0" presId="urn:microsoft.com/office/officeart/2018/2/layout/IconVerticalSolidList"/>
    <dgm:cxn modelId="{C8F81068-14E9-4BD4-A389-3E9469DDEDD4}" type="presParOf" srcId="{CD9E1944-985A-480B-90E2-306B34CEEDD5}" destId="{A5AD46B6-EDF9-450A-82D5-811FD400497F}" srcOrd="1" destOrd="0" presId="urn:microsoft.com/office/officeart/2018/2/layout/IconVerticalSolidList"/>
    <dgm:cxn modelId="{2A44EAF2-3C38-4A29-8BA4-A041F3BE016A}" type="presParOf" srcId="{CD9E1944-985A-480B-90E2-306B34CEEDD5}" destId="{213D76D9-1D41-4598-8F14-C2C228CDCD51}" srcOrd="2" destOrd="0" presId="urn:microsoft.com/office/officeart/2018/2/layout/IconVerticalSolidList"/>
    <dgm:cxn modelId="{779E321A-3938-41F6-A01F-A77217902819}" type="presParOf" srcId="{CD9E1944-985A-480B-90E2-306B34CEEDD5}" destId="{B2D1E119-67DB-42BB-93B1-4B89ED3221D4}" srcOrd="3" destOrd="0" presId="urn:microsoft.com/office/officeart/2018/2/layout/IconVerticalSolidList"/>
    <dgm:cxn modelId="{525F35F0-72B7-481A-BFDF-A44ABE2C02EA}" type="presParOf" srcId="{275BB61A-83D9-4F17-BF1E-F6C11D780C68}" destId="{E3686EB8-3EC4-42CF-8CB6-B224E702B3BE}" srcOrd="1" destOrd="0" presId="urn:microsoft.com/office/officeart/2018/2/layout/IconVerticalSolidList"/>
    <dgm:cxn modelId="{F04C6F90-4D9E-4AD8-8B3F-214FE08254ED}" type="presParOf" srcId="{275BB61A-83D9-4F17-BF1E-F6C11D780C68}" destId="{25666CC0-D9E2-4194-98C3-7D03ECAAF0D3}" srcOrd="2" destOrd="0" presId="urn:microsoft.com/office/officeart/2018/2/layout/IconVerticalSolidList"/>
    <dgm:cxn modelId="{AF43E9F3-83E5-4F9B-AF1F-82EF21AD50BE}" type="presParOf" srcId="{25666CC0-D9E2-4194-98C3-7D03ECAAF0D3}" destId="{01922805-3802-403A-9BA6-AE2511BB4154}" srcOrd="0" destOrd="0" presId="urn:microsoft.com/office/officeart/2018/2/layout/IconVerticalSolidList"/>
    <dgm:cxn modelId="{C3D5345C-5C46-4D53-BE9A-3325C3CC6348}" type="presParOf" srcId="{25666CC0-D9E2-4194-98C3-7D03ECAAF0D3}" destId="{2B069C3A-E7B2-45E8-AF15-CF93AD6F07D7}" srcOrd="1" destOrd="0" presId="urn:microsoft.com/office/officeart/2018/2/layout/IconVerticalSolidList"/>
    <dgm:cxn modelId="{C9C2F215-68D1-4A02-874D-1BDD9B14341F}" type="presParOf" srcId="{25666CC0-D9E2-4194-98C3-7D03ECAAF0D3}" destId="{E4801B5E-D927-474A-8A9C-B3530586CD53}" srcOrd="2" destOrd="0" presId="urn:microsoft.com/office/officeart/2018/2/layout/IconVerticalSolidList"/>
    <dgm:cxn modelId="{10D45F50-9D55-4C66-BCFF-9345751A236C}" type="presParOf" srcId="{25666CC0-D9E2-4194-98C3-7D03ECAAF0D3}" destId="{0ACCF0AF-3896-4956-B98A-292D0B459FD1}" srcOrd="3" destOrd="0" presId="urn:microsoft.com/office/officeart/2018/2/layout/IconVerticalSolidList"/>
    <dgm:cxn modelId="{09F44A79-2D29-489B-8BED-4677E6029FF9}" type="presParOf" srcId="{275BB61A-83D9-4F17-BF1E-F6C11D780C68}" destId="{90D6E49C-C822-47DF-9A93-7AF56C9017D0}" srcOrd="3" destOrd="0" presId="urn:microsoft.com/office/officeart/2018/2/layout/IconVerticalSolidList"/>
    <dgm:cxn modelId="{DBC5BE44-47EE-4252-87C3-C79501D5FB1A}" type="presParOf" srcId="{275BB61A-83D9-4F17-BF1E-F6C11D780C68}" destId="{5BBE62A0-E24A-4BA7-9352-3524A0C54220}" srcOrd="4" destOrd="0" presId="urn:microsoft.com/office/officeart/2018/2/layout/IconVerticalSolidList"/>
    <dgm:cxn modelId="{9D401EB3-CEF9-4225-8DA3-24DBA6C94E48}" type="presParOf" srcId="{5BBE62A0-E24A-4BA7-9352-3524A0C54220}" destId="{0F3C8C85-EAB8-4C8E-997F-72E4B30E2331}" srcOrd="0" destOrd="0" presId="urn:microsoft.com/office/officeart/2018/2/layout/IconVerticalSolidList"/>
    <dgm:cxn modelId="{C4AA6561-FA84-4090-A84A-6D63CE2EBB0B}" type="presParOf" srcId="{5BBE62A0-E24A-4BA7-9352-3524A0C54220}" destId="{83DAB5C7-0D32-45BB-BBA8-A1451B9FD182}" srcOrd="1" destOrd="0" presId="urn:microsoft.com/office/officeart/2018/2/layout/IconVerticalSolidList"/>
    <dgm:cxn modelId="{BF579BE5-8971-4423-9501-FDD4502A6A13}" type="presParOf" srcId="{5BBE62A0-E24A-4BA7-9352-3524A0C54220}" destId="{D7A272C1-0ED7-43FB-BB4C-A0002AC8DF3F}" srcOrd="2" destOrd="0" presId="urn:microsoft.com/office/officeart/2018/2/layout/IconVerticalSolidList"/>
    <dgm:cxn modelId="{184D57D7-41CF-4753-BC66-43C9A57B3101}" type="presParOf" srcId="{5BBE62A0-E24A-4BA7-9352-3524A0C54220}" destId="{B7982E79-3432-4C70-A00B-4791063F87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83746-8EEC-48FE-B06C-E013F7531D90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B30C8-8C6D-4B08-AC33-77A829A752B3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287DB-03DD-4E6D-9F3C-DA3B3D1BD21B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SLR pipeline in Project 1 – difficult to evaluate </a:t>
          </a:r>
          <a:endParaRPr lang="en-US" sz="2500" kern="1200"/>
        </a:p>
      </dsp:txBody>
      <dsp:txXfrm>
        <a:off x="1945450" y="719"/>
        <a:ext cx="4643240" cy="1684372"/>
      </dsp:txXfrm>
    </dsp:sp>
    <dsp:sp modelId="{76F61C73-66B8-478F-ADEA-D41B20B8BDE2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61F49-27DB-48FC-A805-34D240700D3B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50B05-94F7-4766-A79C-8A1EC2608F2F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MEDMentions dataset inconsistencies </a:t>
          </a:r>
          <a:endParaRPr lang="en-US" sz="2500" kern="1200"/>
        </a:p>
      </dsp:txBody>
      <dsp:txXfrm>
        <a:off x="1945450" y="2106185"/>
        <a:ext cx="4643240" cy="1684372"/>
      </dsp:txXfrm>
    </dsp:sp>
    <dsp:sp modelId="{94DF367E-F802-4CA1-BE77-C8A799B40AE5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757F9-968B-4953-B723-E4F0070F034F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A2E1D-3F63-4097-9F81-63CAD63EAAEC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Main goal in project 2: Improve evaluation process</a:t>
          </a:r>
          <a:endParaRPr lang="en-US" sz="2500" kern="1200"/>
        </a:p>
      </dsp:txBody>
      <dsp:txXfrm>
        <a:off x="1945450" y="4211650"/>
        <a:ext cx="4643240" cy="1684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1A770-D3B5-4A68-8F78-E0914EE39C37}">
      <dsp:nvSpPr>
        <dsp:cNvPr id="0" name=""/>
        <dsp:cNvSpPr/>
      </dsp:nvSpPr>
      <dsp:spPr>
        <a:xfrm>
          <a:off x="1363" y="1013156"/>
          <a:ext cx="1717578" cy="240460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09" tIns="330200" rIns="13390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Replace problematic MEDMentions dataset with CRAFT dataset</a:t>
          </a:r>
          <a:endParaRPr lang="en-US" sz="1200" kern="1200"/>
        </a:p>
      </dsp:txBody>
      <dsp:txXfrm>
        <a:off x="1363" y="1926907"/>
        <a:ext cx="1717578" cy="1442765"/>
      </dsp:txXfrm>
    </dsp:sp>
    <dsp:sp modelId="{EA2F0B49-276F-48FF-9DF1-682F5A402DBA}">
      <dsp:nvSpPr>
        <dsp:cNvPr id="0" name=""/>
        <dsp:cNvSpPr/>
      </dsp:nvSpPr>
      <dsp:spPr>
        <a:xfrm>
          <a:off x="499460" y="1253617"/>
          <a:ext cx="721382" cy="7213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42" tIns="12700" rIns="5624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</a:t>
          </a:r>
        </a:p>
      </dsp:txBody>
      <dsp:txXfrm>
        <a:off x="605104" y="1359261"/>
        <a:ext cx="510094" cy="510094"/>
      </dsp:txXfrm>
    </dsp:sp>
    <dsp:sp modelId="{D96C38BB-25A7-4629-B36E-61826039D2D5}">
      <dsp:nvSpPr>
        <dsp:cNvPr id="0" name=""/>
        <dsp:cNvSpPr/>
      </dsp:nvSpPr>
      <dsp:spPr>
        <a:xfrm>
          <a:off x="1363" y="3417693"/>
          <a:ext cx="1717578" cy="72"/>
        </a:xfrm>
        <a:prstGeom prst="rect">
          <a:avLst/>
        </a:prstGeom>
        <a:solidFill>
          <a:schemeClr val="accent5">
            <a:hueOff val="-614413"/>
            <a:satOff val="-1584"/>
            <a:lumOff val="-1070"/>
            <a:alphaOff val="0"/>
          </a:schemeClr>
        </a:solidFill>
        <a:ln w="12700" cap="flat" cmpd="sng" algn="ctr">
          <a:solidFill>
            <a:schemeClr val="accent5">
              <a:hueOff val="-614413"/>
              <a:satOff val="-1584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2B665-9B68-4CEF-938B-601759F56E5F}">
      <dsp:nvSpPr>
        <dsp:cNvPr id="0" name=""/>
        <dsp:cNvSpPr/>
      </dsp:nvSpPr>
      <dsp:spPr>
        <a:xfrm>
          <a:off x="1890699" y="1013156"/>
          <a:ext cx="1717578" cy="2404609"/>
        </a:xfrm>
        <a:prstGeom prst="rect">
          <a:avLst/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09" tIns="330200" rIns="13390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Check the entire pipeline evaluation metrics on CRAFT dataset</a:t>
          </a:r>
          <a:endParaRPr lang="en-US" sz="1200" kern="1200"/>
        </a:p>
      </dsp:txBody>
      <dsp:txXfrm>
        <a:off x="1890699" y="1926907"/>
        <a:ext cx="1717578" cy="1442765"/>
      </dsp:txXfrm>
    </dsp:sp>
    <dsp:sp modelId="{240540F8-AE97-4FF3-B4E3-74E00F05C58B}">
      <dsp:nvSpPr>
        <dsp:cNvPr id="0" name=""/>
        <dsp:cNvSpPr/>
      </dsp:nvSpPr>
      <dsp:spPr>
        <a:xfrm>
          <a:off x="2388797" y="1253617"/>
          <a:ext cx="721382" cy="721382"/>
        </a:xfrm>
        <a:prstGeom prst="ellipse">
          <a:avLst/>
        </a:prstGeom>
        <a:solidFill>
          <a:schemeClr val="accent5">
            <a:hueOff val="-1228826"/>
            <a:satOff val="-3167"/>
            <a:lumOff val="-2139"/>
            <a:alphaOff val="0"/>
          </a:schemeClr>
        </a:solidFill>
        <a:ln w="12700" cap="flat" cmpd="sng" algn="ctr">
          <a:solidFill>
            <a:schemeClr val="accent5">
              <a:hueOff val="-1228826"/>
              <a:satOff val="-3167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42" tIns="12700" rIns="5624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2</a:t>
          </a:r>
        </a:p>
      </dsp:txBody>
      <dsp:txXfrm>
        <a:off x="2494441" y="1359261"/>
        <a:ext cx="510094" cy="510094"/>
      </dsp:txXfrm>
    </dsp:sp>
    <dsp:sp modelId="{0D6BE2E8-C295-4B75-AF12-A792629D9523}">
      <dsp:nvSpPr>
        <dsp:cNvPr id="0" name=""/>
        <dsp:cNvSpPr/>
      </dsp:nvSpPr>
      <dsp:spPr>
        <a:xfrm>
          <a:off x="1890699" y="3417693"/>
          <a:ext cx="1717578" cy="72"/>
        </a:xfrm>
        <a:prstGeom prst="rect">
          <a:avLst/>
        </a:prstGeom>
        <a:solidFill>
          <a:schemeClr val="accent5">
            <a:hueOff val="-1843239"/>
            <a:satOff val="-4751"/>
            <a:lumOff val="-3209"/>
            <a:alphaOff val="0"/>
          </a:schemeClr>
        </a:solidFill>
        <a:ln w="12700" cap="flat" cmpd="sng" algn="ctr">
          <a:solidFill>
            <a:schemeClr val="accent5">
              <a:hueOff val="-1843239"/>
              <a:satOff val="-4751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B60FE-77AA-4AB2-83E4-E8898D2EC4A2}">
      <dsp:nvSpPr>
        <dsp:cNvPr id="0" name=""/>
        <dsp:cNvSpPr/>
      </dsp:nvSpPr>
      <dsp:spPr>
        <a:xfrm>
          <a:off x="3780036" y="1013156"/>
          <a:ext cx="1717578" cy="2404609"/>
        </a:xfrm>
        <a:prstGeom prst="rect">
          <a:avLst/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09" tIns="330200" rIns="13390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Develop techniques to evaluate only keywords extraction part (not the whole pipeline) </a:t>
          </a:r>
          <a:endParaRPr lang="en-US" sz="1200" kern="1200"/>
        </a:p>
      </dsp:txBody>
      <dsp:txXfrm>
        <a:off x="3780036" y="1926907"/>
        <a:ext cx="1717578" cy="1442765"/>
      </dsp:txXfrm>
    </dsp:sp>
    <dsp:sp modelId="{24A6EAD3-67F5-442C-ADFB-4258B2B49B4C}">
      <dsp:nvSpPr>
        <dsp:cNvPr id="0" name=""/>
        <dsp:cNvSpPr/>
      </dsp:nvSpPr>
      <dsp:spPr>
        <a:xfrm>
          <a:off x="4278133" y="1253617"/>
          <a:ext cx="721382" cy="721382"/>
        </a:xfrm>
        <a:prstGeom prst="ellipse">
          <a:avLst/>
        </a:prstGeom>
        <a:solidFill>
          <a:schemeClr val="accent5">
            <a:hueOff val="-2457652"/>
            <a:satOff val="-6334"/>
            <a:lumOff val="-4278"/>
            <a:alphaOff val="0"/>
          </a:schemeClr>
        </a:solidFill>
        <a:ln w="12700" cap="flat" cmpd="sng" algn="ctr">
          <a:solidFill>
            <a:schemeClr val="accent5">
              <a:hueOff val="-2457652"/>
              <a:satOff val="-6334"/>
              <a:lumOff val="-42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42" tIns="12700" rIns="5624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3</a:t>
          </a:r>
        </a:p>
      </dsp:txBody>
      <dsp:txXfrm>
        <a:off x="4383777" y="1359261"/>
        <a:ext cx="510094" cy="510094"/>
      </dsp:txXfrm>
    </dsp:sp>
    <dsp:sp modelId="{D950D9C1-1308-4CF8-BD39-6DAF3861A166}">
      <dsp:nvSpPr>
        <dsp:cNvPr id="0" name=""/>
        <dsp:cNvSpPr/>
      </dsp:nvSpPr>
      <dsp:spPr>
        <a:xfrm>
          <a:off x="3780036" y="3417693"/>
          <a:ext cx="1717578" cy="72"/>
        </a:xfrm>
        <a:prstGeom prst="rect">
          <a:avLst/>
        </a:prstGeom>
        <a:solidFill>
          <a:schemeClr val="accent5">
            <a:hueOff val="-3072065"/>
            <a:satOff val="-7918"/>
            <a:lumOff val="-5348"/>
            <a:alphaOff val="0"/>
          </a:schemeClr>
        </a:solidFill>
        <a:ln w="12700" cap="flat" cmpd="sng" algn="ctr">
          <a:solidFill>
            <a:schemeClr val="accent5">
              <a:hueOff val="-3072065"/>
              <a:satOff val="-7918"/>
              <a:lumOff val="-53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7E682-25EA-4628-B85D-CF9E01C31CD0}">
      <dsp:nvSpPr>
        <dsp:cNvPr id="0" name=""/>
        <dsp:cNvSpPr/>
      </dsp:nvSpPr>
      <dsp:spPr>
        <a:xfrm>
          <a:off x="5669372" y="1013156"/>
          <a:ext cx="1717578" cy="2404609"/>
        </a:xfrm>
        <a:prstGeom prst="rect">
          <a:avLst/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09" tIns="330200" rIns="13390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Investigate the influence of hyperparams on keywords extraction</a:t>
          </a:r>
          <a:endParaRPr lang="en-US" sz="1200" kern="1200"/>
        </a:p>
      </dsp:txBody>
      <dsp:txXfrm>
        <a:off x="5669372" y="1926907"/>
        <a:ext cx="1717578" cy="1442765"/>
      </dsp:txXfrm>
    </dsp:sp>
    <dsp:sp modelId="{7BD6C921-977F-4A2B-807A-080FC3C4892F}">
      <dsp:nvSpPr>
        <dsp:cNvPr id="0" name=""/>
        <dsp:cNvSpPr/>
      </dsp:nvSpPr>
      <dsp:spPr>
        <a:xfrm>
          <a:off x="6167470" y="1253617"/>
          <a:ext cx="721382" cy="721382"/>
        </a:xfrm>
        <a:prstGeom prst="ellipse">
          <a:avLst/>
        </a:prstGeom>
        <a:solidFill>
          <a:schemeClr val="accent5">
            <a:hueOff val="-3686478"/>
            <a:satOff val="-9501"/>
            <a:lumOff val="-6417"/>
            <a:alphaOff val="0"/>
          </a:schemeClr>
        </a:solidFill>
        <a:ln w="12700" cap="flat" cmpd="sng" algn="ctr">
          <a:solidFill>
            <a:schemeClr val="accent5">
              <a:hueOff val="-3686478"/>
              <a:satOff val="-9501"/>
              <a:lumOff val="-6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42" tIns="12700" rIns="5624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4</a:t>
          </a:r>
        </a:p>
      </dsp:txBody>
      <dsp:txXfrm>
        <a:off x="6273114" y="1359261"/>
        <a:ext cx="510094" cy="510094"/>
      </dsp:txXfrm>
    </dsp:sp>
    <dsp:sp modelId="{F17BA7AB-6B9F-4E6D-A110-AD3E43547568}">
      <dsp:nvSpPr>
        <dsp:cNvPr id="0" name=""/>
        <dsp:cNvSpPr/>
      </dsp:nvSpPr>
      <dsp:spPr>
        <a:xfrm>
          <a:off x="5669372" y="3417693"/>
          <a:ext cx="1717578" cy="72"/>
        </a:xfrm>
        <a:prstGeom prst="rect">
          <a:avLst/>
        </a:prstGeom>
        <a:solidFill>
          <a:schemeClr val="accent5">
            <a:hueOff val="-4300891"/>
            <a:satOff val="-11085"/>
            <a:lumOff val="-7487"/>
            <a:alphaOff val="0"/>
          </a:schemeClr>
        </a:solidFill>
        <a:ln w="12700" cap="flat" cmpd="sng" algn="ctr">
          <a:solidFill>
            <a:schemeClr val="accent5">
              <a:hueOff val="-4300891"/>
              <a:satOff val="-11085"/>
              <a:lumOff val="-74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DE261-D124-4679-9326-B75504F55C41}">
      <dsp:nvSpPr>
        <dsp:cNvPr id="0" name=""/>
        <dsp:cNvSpPr/>
      </dsp:nvSpPr>
      <dsp:spPr>
        <a:xfrm>
          <a:off x="7558708" y="1013156"/>
          <a:ext cx="1717578" cy="2404609"/>
        </a:xfrm>
        <a:prstGeom prst="rect">
          <a:avLst/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09" tIns="330200" rIns="13390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Try new disambiguation approaches </a:t>
          </a:r>
          <a:endParaRPr lang="en-US" sz="1200" kern="1200"/>
        </a:p>
      </dsp:txBody>
      <dsp:txXfrm>
        <a:off x="7558708" y="1926907"/>
        <a:ext cx="1717578" cy="1442765"/>
      </dsp:txXfrm>
    </dsp:sp>
    <dsp:sp modelId="{A8CE88BA-5D0A-435D-B4D3-520C6B3D925C}">
      <dsp:nvSpPr>
        <dsp:cNvPr id="0" name=""/>
        <dsp:cNvSpPr/>
      </dsp:nvSpPr>
      <dsp:spPr>
        <a:xfrm>
          <a:off x="8056806" y="1253617"/>
          <a:ext cx="721382" cy="721382"/>
        </a:xfrm>
        <a:prstGeom prst="ellipse">
          <a:avLst/>
        </a:prstGeom>
        <a:solidFill>
          <a:schemeClr val="accent5">
            <a:hueOff val="-4915304"/>
            <a:satOff val="-12668"/>
            <a:lumOff val="-8556"/>
            <a:alphaOff val="0"/>
          </a:schemeClr>
        </a:solidFill>
        <a:ln w="12700" cap="flat" cmpd="sng" algn="ctr">
          <a:solidFill>
            <a:schemeClr val="accent5">
              <a:hueOff val="-4915304"/>
              <a:satOff val="-12668"/>
              <a:lumOff val="-85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42" tIns="12700" rIns="5624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5</a:t>
          </a:r>
        </a:p>
      </dsp:txBody>
      <dsp:txXfrm>
        <a:off x="8162450" y="1359261"/>
        <a:ext cx="510094" cy="510094"/>
      </dsp:txXfrm>
    </dsp:sp>
    <dsp:sp modelId="{4B7811C9-7A65-4041-8109-C1A3D2334964}">
      <dsp:nvSpPr>
        <dsp:cNvPr id="0" name=""/>
        <dsp:cNvSpPr/>
      </dsp:nvSpPr>
      <dsp:spPr>
        <a:xfrm>
          <a:off x="7558708" y="3417693"/>
          <a:ext cx="1717578" cy="72"/>
        </a:xfrm>
        <a:prstGeom prst="rect">
          <a:avLst/>
        </a:prstGeom>
        <a:solidFill>
          <a:schemeClr val="accent5">
            <a:hueOff val="-5529717"/>
            <a:satOff val="-14252"/>
            <a:lumOff val="-9626"/>
            <a:alphaOff val="0"/>
          </a:schemeClr>
        </a:solidFill>
        <a:ln w="12700" cap="flat" cmpd="sng" algn="ctr">
          <a:solidFill>
            <a:schemeClr val="accent5">
              <a:hueOff val="-5529717"/>
              <a:satOff val="-14252"/>
              <a:lumOff val="-96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910C7-AC76-4046-BE37-BA599733CDFE}">
      <dsp:nvSpPr>
        <dsp:cNvPr id="0" name=""/>
        <dsp:cNvSpPr/>
      </dsp:nvSpPr>
      <dsp:spPr>
        <a:xfrm>
          <a:off x="9448045" y="1013156"/>
          <a:ext cx="1717578" cy="240460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09" tIns="330200" rIns="133909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/>
            <a:t>Try new tagger (MedCAT)</a:t>
          </a:r>
          <a:endParaRPr lang="en-US" sz="1200" kern="1200"/>
        </a:p>
      </dsp:txBody>
      <dsp:txXfrm>
        <a:off x="9448045" y="1926907"/>
        <a:ext cx="1717578" cy="1442765"/>
      </dsp:txXfrm>
    </dsp:sp>
    <dsp:sp modelId="{1CDEAF16-7A47-436F-A822-7DC6127049DC}">
      <dsp:nvSpPr>
        <dsp:cNvPr id="0" name=""/>
        <dsp:cNvSpPr/>
      </dsp:nvSpPr>
      <dsp:spPr>
        <a:xfrm>
          <a:off x="9946143" y="1253617"/>
          <a:ext cx="721382" cy="721382"/>
        </a:xfrm>
        <a:prstGeom prst="ellipse">
          <a:avLst/>
        </a:prstGeom>
        <a:solidFill>
          <a:schemeClr val="accent5">
            <a:hueOff val="-6144130"/>
            <a:satOff val="-15835"/>
            <a:lumOff val="-10695"/>
            <a:alphaOff val="0"/>
          </a:schemeClr>
        </a:solidFill>
        <a:ln w="12700" cap="flat" cmpd="sng" algn="ctr">
          <a:solidFill>
            <a:schemeClr val="accent5">
              <a:hueOff val="-6144130"/>
              <a:satOff val="-15835"/>
              <a:lumOff val="-106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242" tIns="12700" rIns="56242" bIns="1270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6</a:t>
          </a:r>
        </a:p>
      </dsp:txBody>
      <dsp:txXfrm>
        <a:off x="10051787" y="1359261"/>
        <a:ext cx="510094" cy="510094"/>
      </dsp:txXfrm>
    </dsp:sp>
    <dsp:sp modelId="{1683858A-06B6-456D-B247-2C146B9FE3E4}">
      <dsp:nvSpPr>
        <dsp:cNvPr id="0" name=""/>
        <dsp:cNvSpPr/>
      </dsp:nvSpPr>
      <dsp:spPr>
        <a:xfrm>
          <a:off x="9448045" y="3417693"/>
          <a:ext cx="1717578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FB65A-2BA6-4AD9-BD9D-9E6A76AB4531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D46B6-EDF9-450A-82D5-811FD400497F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1E119-67DB-42BB-93B1-4B89ED3221D4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CRAFT </a:t>
          </a:r>
          <a:r>
            <a:rPr lang="pl-PL" sz="1900" kern="1200" err="1"/>
            <a:t>dataset</a:t>
          </a:r>
          <a:r>
            <a:rPr lang="pl-PL" sz="1900" kern="1200"/>
            <a:t> </a:t>
          </a:r>
          <a:r>
            <a:rPr lang="pl-PL" sz="1900" kern="1200" err="1"/>
            <a:t>contains</a:t>
          </a:r>
          <a:r>
            <a:rPr lang="pl-PL" sz="1900" kern="1200"/>
            <a:t> </a:t>
          </a:r>
          <a:r>
            <a:rPr lang="pl-PL" sz="1900" kern="1200" err="1"/>
            <a:t>mentions</a:t>
          </a:r>
          <a:r>
            <a:rPr lang="pl-PL" sz="1900" kern="1200"/>
            <a:t> </a:t>
          </a:r>
          <a:r>
            <a:rPr lang="pl-PL" sz="1900" kern="1200" err="1"/>
            <a:t>that</a:t>
          </a:r>
          <a:r>
            <a:rPr lang="pl-PL" sz="1900" kern="1200"/>
            <a:t> </a:t>
          </a:r>
          <a:r>
            <a:rPr lang="pl-PL" sz="1900" kern="1200" err="1"/>
            <a:t>were</a:t>
          </a:r>
          <a:r>
            <a:rPr lang="pl-PL" sz="1900" kern="1200"/>
            <a:t> </a:t>
          </a:r>
          <a:r>
            <a:rPr lang="pl-PL" sz="1900" kern="1200" err="1"/>
            <a:t>annotated</a:t>
          </a:r>
          <a:r>
            <a:rPr lang="pl-PL" sz="1900" kern="1200"/>
            <a:t> </a:t>
          </a:r>
          <a:r>
            <a:rPr lang="pl-PL" sz="1900" kern="1200" err="1"/>
            <a:t>manually</a:t>
          </a:r>
          <a:endParaRPr lang="en-US" sz="1900" kern="1200" err="1"/>
        </a:p>
      </dsp:txBody>
      <dsp:txXfrm>
        <a:off x="1879455" y="695"/>
        <a:ext cx="4237880" cy="1627234"/>
      </dsp:txXfrm>
    </dsp:sp>
    <dsp:sp modelId="{01922805-3802-403A-9BA6-AE2511BB4154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69C3A-E7B2-45E8-AF15-CF93AD6F07D7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CF0AF-3896-4956-B98A-292D0B459FD1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b="1" kern="1200" err="1"/>
            <a:t>Our</a:t>
          </a:r>
          <a:r>
            <a:rPr lang="pl-PL" sz="1900" b="1" kern="1200"/>
            <a:t> </a:t>
          </a:r>
          <a:r>
            <a:rPr lang="pl-PL" sz="1900" b="1" kern="1200" err="1"/>
            <a:t>intuition</a:t>
          </a:r>
          <a:r>
            <a:rPr lang="pl-PL" sz="1900" kern="1200"/>
            <a:t>: </a:t>
          </a:r>
          <a:r>
            <a:rPr lang="pl-PL" sz="1900" kern="1200" err="1"/>
            <a:t>keywords</a:t>
          </a:r>
          <a:r>
            <a:rPr lang="pl-PL" sz="1900" kern="1200"/>
            <a:t> </a:t>
          </a:r>
          <a:r>
            <a:rPr lang="pl-PL" sz="1900" kern="1200" err="1"/>
            <a:t>extractors</a:t>
          </a:r>
          <a:r>
            <a:rPr lang="pl-PL" sz="1900" kern="1200"/>
            <a:t> </a:t>
          </a:r>
          <a:r>
            <a:rPr lang="pl-PL" sz="1900" kern="1200" err="1"/>
            <a:t>should</a:t>
          </a:r>
          <a:r>
            <a:rPr lang="pl-PL" sz="1900" kern="1200"/>
            <a:t> </a:t>
          </a:r>
          <a:r>
            <a:rPr lang="pl-PL" sz="1900" kern="1200" err="1"/>
            <a:t>find</a:t>
          </a:r>
          <a:r>
            <a:rPr lang="pl-PL" sz="1900" kern="1200"/>
            <a:t> </a:t>
          </a:r>
          <a:r>
            <a:rPr lang="pl-PL" sz="1900" kern="1200" err="1"/>
            <a:t>such</a:t>
          </a:r>
          <a:r>
            <a:rPr lang="pl-PL" sz="1900" kern="1200"/>
            <a:t> </a:t>
          </a:r>
          <a:r>
            <a:rPr lang="pl-PL" sz="1900" kern="1200" err="1"/>
            <a:t>words</a:t>
          </a:r>
          <a:r>
            <a:rPr lang="pl-PL" sz="1900" kern="1200"/>
            <a:t> </a:t>
          </a:r>
          <a:r>
            <a:rPr lang="pl-PL" sz="1900" kern="1200" err="1"/>
            <a:t>that</a:t>
          </a:r>
          <a:r>
            <a:rPr lang="pl-PL" sz="1900" kern="1200"/>
            <a:t> </a:t>
          </a:r>
          <a:r>
            <a:rPr lang="pl-PL" sz="1900" kern="1200" err="1"/>
            <a:t>would</a:t>
          </a:r>
          <a:r>
            <a:rPr lang="pl-PL" sz="1900" kern="1200"/>
            <a:t> be </a:t>
          </a:r>
          <a:r>
            <a:rPr lang="pl-PL" sz="1900" kern="1200" err="1"/>
            <a:t>more</a:t>
          </a:r>
          <a:r>
            <a:rPr lang="pl-PL" sz="1900" kern="1200"/>
            <a:t> </a:t>
          </a:r>
          <a:r>
            <a:rPr lang="pl-PL" sz="1900" kern="1200" err="1"/>
            <a:t>or</a:t>
          </a:r>
          <a:r>
            <a:rPr lang="pl-PL" sz="1900" kern="1200"/>
            <a:t> less </a:t>
          </a:r>
          <a:r>
            <a:rPr lang="pl-PL" sz="1900" kern="1200" err="1"/>
            <a:t>consistent</a:t>
          </a:r>
          <a:r>
            <a:rPr lang="pl-PL" sz="1900" kern="1200"/>
            <a:t> with </a:t>
          </a:r>
          <a:r>
            <a:rPr lang="pl-PL" sz="1900" kern="1200" err="1"/>
            <a:t>mentions</a:t>
          </a:r>
          <a:r>
            <a:rPr lang="pl-PL" sz="1900" kern="1200"/>
            <a:t> </a:t>
          </a:r>
          <a:r>
            <a:rPr lang="pl-PL" sz="1900" kern="1200" err="1"/>
            <a:t>chosen</a:t>
          </a:r>
          <a:r>
            <a:rPr lang="pl-PL" sz="1900" kern="1200"/>
            <a:t> by </a:t>
          </a:r>
          <a:r>
            <a:rPr lang="pl-PL" sz="1900" kern="1200" err="1"/>
            <a:t>human-annotators</a:t>
          </a:r>
          <a:endParaRPr lang="en-US" sz="1900" kern="1200" err="1"/>
        </a:p>
      </dsp:txBody>
      <dsp:txXfrm>
        <a:off x="1879455" y="2034738"/>
        <a:ext cx="4237880" cy="1627234"/>
      </dsp:txXfrm>
    </dsp:sp>
    <dsp:sp modelId="{0F3C8C85-EAB8-4C8E-997F-72E4B30E2331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AB5C7-0D32-45BB-BBA8-A1451B9FD182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82E79-3432-4C70-A00B-4791063F8766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b="1" kern="1200" err="1"/>
            <a:t>Our</a:t>
          </a:r>
          <a:r>
            <a:rPr lang="pl-PL" sz="1900" b="1" kern="1200"/>
            <a:t> idea</a:t>
          </a:r>
          <a:r>
            <a:rPr lang="pl-PL" sz="1900" kern="1200"/>
            <a:t>: </a:t>
          </a:r>
          <a:r>
            <a:rPr lang="pl-PL" sz="1900" kern="1200" err="1"/>
            <a:t>Calculate</a:t>
          </a:r>
          <a:r>
            <a:rPr lang="pl-PL" sz="1900" kern="1200"/>
            <a:t> </a:t>
          </a:r>
          <a:r>
            <a:rPr lang="pl-PL" sz="1900" kern="1200" err="1"/>
            <a:t>metrics</a:t>
          </a:r>
          <a:r>
            <a:rPr lang="pl-PL" sz="1900" kern="1200"/>
            <a:t>:</a:t>
          </a:r>
          <a:br>
            <a:rPr lang="pl-PL" sz="1900" kern="1200">
              <a:solidFill>
                <a:srgbClr val="010000"/>
              </a:solidFill>
              <a:latin typeface="Calibri Light" panose="020F0302020204030204"/>
            </a:rPr>
          </a:br>
          <a:br>
            <a:rPr lang="pl-PL" sz="1900" kern="1200">
              <a:solidFill>
                <a:srgbClr val="010000"/>
              </a:solidFill>
              <a:latin typeface="Calibri Light" panose="020F0302020204030204"/>
            </a:rPr>
          </a:br>
          <a:br>
            <a:rPr lang="pl-PL" sz="1900" kern="1200">
              <a:latin typeface="Calibri Light" panose="020F0302020204030204"/>
            </a:rPr>
          </a:br>
          <a:endParaRPr lang="pl-PL" sz="1900" kern="1200"/>
        </a:p>
      </dsp:txBody>
      <dsp:txXfrm>
        <a:off x="1879455" y="4068781"/>
        <a:ext cx="4237880" cy="1627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0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0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89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435099" y="2097088"/>
            <a:ext cx="7863418" cy="1044575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>
                <a:solidFill>
                  <a:srgbClr val="3C3C4C"/>
                </a:solidFill>
              </a:rPr>
              <a:t>Tytuł prezentacji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endParaRPr lang="pl-PL">
              <a:solidFill>
                <a:srgbClr val="3C3C4C"/>
              </a:solidFill>
            </a:endParaRPr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553507"/>
            <a:ext cx="3628644" cy="9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414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39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1208" userDrawn="1">
          <p15:clr>
            <a:srgbClr val="FBAE40"/>
          </p15:clr>
        </p15:guide>
        <p15:guide id="4" pos="90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6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3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1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7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8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4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9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0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CCA74-B8E7-16B8-BAEB-A4B1D19C1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25E0B75-C527-525D-1A0F-59FCB3B32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918" y="1516080"/>
            <a:ext cx="4358691" cy="3569242"/>
          </a:xfrm>
        </p:spPr>
        <p:txBody>
          <a:bodyPr anchor="t">
            <a:normAutofit/>
          </a:bodyPr>
          <a:lstStyle/>
          <a:p>
            <a:pPr algn="l"/>
            <a:r>
              <a:rPr lang="pl-PL" sz="5200" b="1" err="1">
                <a:solidFill>
                  <a:srgbClr val="FFFFFF"/>
                </a:solidFill>
                <a:ea typeface="+mj-lt"/>
                <a:cs typeface="+mj-lt"/>
              </a:rPr>
              <a:t>Semantic</a:t>
            </a:r>
            <a:r>
              <a:rPr lang="pl-PL" sz="5200" b="1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pl-PL" sz="5200" b="1" err="1">
                <a:solidFill>
                  <a:srgbClr val="FFFFFF"/>
                </a:solidFill>
                <a:ea typeface="+mj-lt"/>
                <a:cs typeface="+mj-lt"/>
              </a:rPr>
              <a:t>Literature</a:t>
            </a:r>
            <a:r>
              <a:rPr lang="pl-PL" sz="5200" b="1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pl-PL" sz="5200" b="1" err="1">
                <a:solidFill>
                  <a:srgbClr val="FFFFFF"/>
                </a:solidFill>
                <a:ea typeface="+mj-lt"/>
                <a:cs typeface="+mj-lt"/>
              </a:rPr>
              <a:t>Reviews</a:t>
            </a:r>
            <a:r>
              <a:rPr lang="pl-PL" sz="5200" b="1">
                <a:solidFill>
                  <a:srgbClr val="FFFFFF"/>
                </a:solidFill>
                <a:ea typeface="+mj-lt"/>
                <a:cs typeface="+mj-lt"/>
              </a:rPr>
              <a:t> </a:t>
            </a:r>
            <a:br>
              <a:rPr lang="pl-PL" sz="5200" b="1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pl-PL" sz="5200" b="1">
                <a:solidFill>
                  <a:srgbClr val="FFFFFF"/>
                </a:solidFill>
                <a:ea typeface="+mj-lt"/>
                <a:cs typeface="+mj-lt"/>
              </a:rPr>
              <a:t>-</a:t>
            </a:r>
            <a:r>
              <a:rPr lang="pl-PL" sz="5200" b="1">
                <a:solidFill>
                  <a:srgbClr val="FFFFFF"/>
                </a:solidFill>
                <a:cs typeface="Calibri Light"/>
              </a:rPr>
              <a:t> </a:t>
            </a:r>
            <a:r>
              <a:rPr lang="pl-PL" sz="5200" b="1" err="1">
                <a:solidFill>
                  <a:srgbClr val="FFFFFF"/>
                </a:solidFill>
                <a:cs typeface="Calibri Light"/>
              </a:rPr>
              <a:t>project</a:t>
            </a:r>
            <a:r>
              <a:rPr lang="pl-PL" sz="5200" b="1">
                <a:solidFill>
                  <a:srgbClr val="FFFFFF"/>
                </a:solidFill>
                <a:cs typeface="Calibri Light"/>
              </a:rPr>
              <a:t> 2</a:t>
            </a:r>
            <a:endParaRPr lang="pl-PL" sz="5200" b="1">
              <a:solidFill>
                <a:srgbClr val="FFFFFF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57EFC14-A1BB-3482-E4D6-0E3479E21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83" y="5104102"/>
            <a:ext cx="7231575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l-PL">
                <a:solidFill>
                  <a:srgbClr val="FFFFFF"/>
                </a:solidFill>
                <a:cs typeface="Calibri"/>
              </a:rPr>
              <a:t>Michał Gozdera, Małgorzata Hadasz, Krystian Kurek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9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98C68B-B7FB-4962-1AA7-F6EB548A4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>
                <a:solidFill>
                  <a:schemeClr val="bg1"/>
                </a:solidFill>
                <a:cs typeface="Calibri Light"/>
              </a:rPr>
              <a:t>BERTopic – good result: paper abstract</a:t>
            </a:r>
            <a:endParaRPr lang="pl-PL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EA96F3-64DA-265D-4AB8-BC6BD5ACE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pl-PL" sz="1800" b="1" i="1" err="1">
                <a:ea typeface="+mn-lt"/>
                <a:cs typeface="+mn-lt"/>
              </a:rPr>
              <a:t>Abstract</a:t>
            </a:r>
            <a:endParaRPr lang="pl-PL" sz="1800" b="1" i="1">
              <a:cs typeface="Calibri" panose="020F0502020204030204"/>
            </a:endParaRPr>
          </a:p>
          <a:p>
            <a:pPr algn="ctr"/>
            <a:endParaRPr lang="pl-PL" sz="1800" i="1">
              <a:cs typeface="Calibri" panose="020F0502020204030204"/>
            </a:endParaRPr>
          </a:p>
          <a:p>
            <a:pPr marL="0" indent="0" algn="ctr">
              <a:buNone/>
            </a:pPr>
            <a:r>
              <a:rPr lang="pl-PL" sz="1800" i="1">
                <a:ea typeface="+mn-lt"/>
                <a:cs typeface="+mn-lt"/>
              </a:rPr>
              <a:t>In mice, </a:t>
            </a:r>
            <a:r>
              <a:rPr lang="pl-PL" sz="1800" i="1" err="1">
                <a:ea typeface="+mn-lt"/>
                <a:cs typeface="+mn-lt"/>
              </a:rPr>
              <a:t>germ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cells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are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specified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through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signalling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between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layers</a:t>
            </a:r>
            <a:r>
              <a:rPr lang="pl-PL" sz="1800" i="1">
                <a:ea typeface="+mn-lt"/>
                <a:cs typeface="+mn-lt"/>
              </a:rPr>
              <a:t> of </a:t>
            </a:r>
            <a:r>
              <a:rPr lang="pl-PL" sz="1800" i="1" err="1">
                <a:ea typeface="+mn-lt"/>
                <a:cs typeface="+mn-lt"/>
              </a:rPr>
              <a:t>cells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comprising</a:t>
            </a:r>
            <a:r>
              <a:rPr lang="pl-PL" sz="1800" i="1">
                <a:ea typeface="+mn-lt"/>
                <a:cs typeface="+mn-lt"/>
              </a:rPr>
              <a:t> the </a:t>
            </a:r>
            <a:r>
              <a:rPr lang="pl-PL" sz="1800" i="1" err="1">
                <a:ea typeface="+mn-lt"/>
                <a:cs typeface="+mn-lt"/>
              </a:rPr>
              <a:t>primitive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embryo</a:t>
            </a:r>
            <a:r>
              <a:rPr lang="pl-PL" sz="1800" i="1">
                <a:ea typeface="+mn-lt"/>
                <a:cs typeface="+mn-lt"/>
              </a:rPr>
              <a:t>. The </a:t>
            </a:r>
            <a:r>
              <a:rPr lang="pl-PL" sz="1800" i="1" err="1">
                <a:ea typeface="+mn-lt"/>
                <a:cs typeface="+mn-lt"/>
              </a:rPr>
              <a:t>function</a:t>
            </a:r>
            <a:r>
              <a:rPr lang="pl-PL" sz="1800" i="1">
                <a:ea typeface="+mn-lt"/>
                <a:cs typeface="+mn-lt"/>
              </a:rPr>
              <a:t> of Dppa3 (</a:t>
            </a:r>
            <a:r>
              <a:rPr lang="pl-PL" sz="1800" i="1" err="1">
                <a:ea typeface="+mn-lt"/>
                <a:cs typeface="+mn-lt"/>
              </a:rPr>
              <a:t>also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known</a:t>
            </a:r>
            <a:r>
              <a:rPr lang="pl-PL" sz="1800" i="1">
                <a:ea typeface="+mn-lt"/>
                <a:cs typeface="+mn-lt"/>
              </a:rPr>
              <a:t> as Pgc7 </a:t>
            </a:r>
            <a:r>
              <a:rPr lang="pl-PL" sz="1800" i="1" err="1">
                <a:ea typeface="+mn-lt"/>
                <a:cs typeface="+mn-lt"/>
              </a:rPr>
              <a:t>or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stella</a:t>
            </a:r>
            <a:r>
              <a:rPr lang="pl-PL" sz="1800" i="1">
                <a:ea typeface="+mn-lt"/>
                <a:cs typeface="+mn-lt"/>
              </a:rPr>
              <a:t>), a </a:t>
            </a:r>
            <a:r>
              <a:rPr lang="pl-PL" sz="1800" i="1" err="1">
                <a:ea typeface="+mn-lt"/>
                <a:cs typeface="+mn-lt"/>
              </a:rPr>
              <a:t>gene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expressed</a:t>
            </a:r>
            <a:r>
              <a:rPr lang="pl-PL" sz="1800" i="1">
                <a:ea typeface="+mn-lt"/>
                <a:cs typeface="+mn-lt"/>
              </a:rPr>
              <a:t> in </a:t>
            </a:r>
            <a:r>
              <a:rPr lang="pl-PL" sz="1800" i="1" err="1">
                <a:ea typeface="+mn-lt"/>
                <a:cs typeface="+mn-lt"/>
              </a:rPr>
              <a:t>primordial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germ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cells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at</a:t>
            </a:r>
            <a:r>
              <a:rPr lang="pl-PL" sz="1800" i="1">
                <a:ea typeface="+mn-lt"/>
                <a:cs typeface="+mn-lt"/>
              </a:rPr>
              <a:t> the </a:t>
            </a:r>
            <a:r>
              <a:rPr lang="pl-PL" sz="1800" i="1" err="1">
                <a:ea typeface="+mn-lt"/>
                <a:cs typeface="+mn-lt"/>
              </a:rPr>
              <a:t>time</a:t>
            </a:r>
            <a:r>
              <a:rPr lang="pl-PL" sz="1800" i="1">
                <a:ea typeface="+mn-lt"/>
                <a:cs typeface="+mn-lt"/>
              </a:rPr>
              <a:t> of </a:t>
            </a:r>
            <a:r>
              <a:rPr lang="pl-PL" sz="1800" i="1" err="1">
                <a:ea typeface="+mn-lt"/>
                <a:cs typeface="+mn-lt"/>
              </a:rPr>
              <a:t>their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emergence</a:t>
            </a:r>
            <a:r>
              <a:rPr lang="pl-PL" sz="1800" i="1">
                <a:ea typeface="+mn-lt"/>
                <a:cs typeface="+mn-lt"/>
              </a:rPr>
              <a:t> in </a:t>
            </a:r>
            <a:r>
              <a:rPr lang="pl-PL" sz="1800" i="1" err="1">
                <a:ea typeface="+mn-lt"/>
                <a:cs typeface="+mn-lt"/>
              </a:rPr>
              <a:t>gastrulating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embryos</a:t>
            </a:r>
            <a:r>
              <a:rPr lang="pl-PL" sz="1800" i="1">
                <a:ea typeface="+mn-lt"/>
                <a:cs typeface="+mn-lt"/>
              </a:rPr>
              <a:t>, </a:t>
            </a:r>
            <a:r>
              <a:rPr lang="pl-PL" sz="1800" i="1" err="1">
                <a:ea typeface="+mn-lt"/>
                <a:cs typeface="+mn-lt"/>
              </a:rPr>
              <a:t>is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unknown</a:t>
            </a:r>
            <a:r>
              <a:rPr lang="pl-PL" sz="1800" i="1">
                <a:ea typeface="+mn-lt"/>
                <a:cs typeface="+mn-lt"/>
              </a:rPr>
              <a:t>, but a </a:t>
            </a:r>
            <a:r>
              <a:rPr lang="pl-PL" sz="1800" i="1" err="1">
                <a:ea typeface="+mn-lt"/>
                <a:cs typeface="+mn-lt"/>
              </a:rPr>
              <a:t>recent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study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has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claimed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that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it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plays</a:t>
            </a:r>
            <a:r>
              <a:rPr lang="pl-PL" sz="1800" i="1">
                <a:ea typeface="+mn-lt"/>
                <a:cs typeface="+mn-lt"/>
              </a:rPr>
              <a:t> a central role in </a:t>
            </a:r>
            <a:r>
              <a:rPr lang="pl-PL" sz="1800" i="1" err="1">
                <a:ea typeface="+mn-lt"/>
                <a:cs typeface="+mn-lt"/>
              </a:rPr>
              <a:t>germ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cell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specification</a:t>
            </a:r>
            <a:r>
              <a:rPr lang="pl-PL" sz="1800" i="1">
                <a:ea typeface="+mn-lt"/>
                <a:cs typeface="+mn-lt"/>
              </a:rPr>
              <a:t>.</a:t>
            </a:r>
            <a:endParaRPr lang="pl-PL" sz="1800" i="1">
              <a:cs typeface="Calibri" panose="020F0502020204030204"/>
            </a:endParaRPr>
          </a:p>
          <a:p>
            <a:pPr marL="0" indent="0" algn="ctr">
              <a:buNone/>
            </a:pPr>
            <a:r>
              <a:rPr lang="pl-PL" sz="1800" i="1">
                <a:ea typeface="+mn-lt"/>
                <a:cs typeface="+mn-lt"/>
              </a:rPr>
              <a:t>To test Dppa3's role in </a:t>
            </a:r>
            <a:r>
              <a:rPr lang="pl-PL" sz="1800" i="1" err="1">
                <a:ea typeface="+mn-lt"/>
                <a:cs typeface="+mn-lt"/>
              </a:rPr>
              <a:t>germ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cell</a:t>
            </a:r>
            <a:r>
              <a:rPr lang="pl-PL" sz="1800" i="1">
                <a:ea typeface="+mn-lt"/>
                <a:cs typeface="+mn-lt"/>
              </a:rPr>
              <a:t> development, we </a:t>
            </a:r>
            <a:r>
              <a:rPr lang="pl-PL" sz="1800" i="1" err="1">
                <a:ea typeface="+mn-lt"/>
                <a:cs typeface="+mn-lt"/>
              </a:rPr>
              <a:t>disrupted</a:t>
            </a:r>
            <a:r>
              <a:rPr lang="pl-PL" sz="1800" i="1">
                <a:ea typeface="+mn-lt"/>
                <a:cs typeface="+mn-lt"/>
              </a:rPr>
              <a:t> the </a:t>
            </a:r>
            <a:r>
              <a:rPr lang="pl-PL" sz="1800" i="1" err="1">
                <a:ea typeface="+mn-lt"/>
                <a:cs typeface="+mn-lt"/>
              </a:rPr>
              <a:t>gene</a:t>
            </a:r>
            <a:r>
              <a:rPr lang="pl-PL" sz="1800" i="1">
                <a:ea typeface="+mn-lt"/>
                <a:cs typeface="+mn-lt"/>
              </a:rPr>
              <a:t> in </a:t>
            </a:r>
            <a:r>
              <a:rPr lang="pl-PL" sz="1800" i="1" err="1">
                <a:ea typeface="+mn-lt"/>
                <a:cs typeface="+mn-lt"/>
              </a:rPr>
              <a:t>mouse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embryonic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stem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cells</a:t>
            </a:r>
            <a:r>
              <a:rPr lang="pl-PL" sz="1800" i="1">
                <a:ea typeface="+mn-lt"/>
                <a:cs typeface="+mn-lt"/>
              </a:rPr>
              <a:t> and </a:t>
            </a:r>
            <a:r>
              <a:rPr lang="pl-PL" sz="1800" i="1" err="1">
                <a:ea typeface="+mn-lt"/>
                <a:cs typeface="+mn-lt"/>
              </a:rPr>
              <a:t>generated</a:t>
            </a:r>
            <a:r>
              <a:rPr lang="pl-PL" sz="1800" i="1">
                <a:ea typeface="+mn-lt"/>
                <a:cs typeface="+mn-lt"/>
              </a:rPr>
              <a:t> mutant </a:t>
            </a:r>
            <a:r>
              <a:rPr lang="pl-PL" sz="1800" i="1" err="1">
                <a:ea typeface="+mn-lt"/>
                <a:cs typeface="+mn-lt"/>
              </a:rPr>
              <a:t>animals</a:t>
            </a:r>
            <a:r>
              <a:rPr lang="pl-PL" sz="1800" i="1">
                <a:ea typeface="+mn-lt"/>
                <a:cs typeface="+mn-lt"/>
              </a:rPr>
              <a:t>. We </a:t>
            </a:r>
            <a:r>
              <a:rPr lang="pl-PL" sz="1800" i="1" err="1">
                <a:ea typeface="+mn-lt"/>
                <a:cs typeface="+mn-lt"/>
              </a:rPr>
              <a:t>were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able</a:t>
            </a:r>
            <a:r>
              <a:rPr lang="pl-PL" sz="1800" i="1">
                <a:ea typeface="+mn-lt"/>
                <a:cs typeface="+mn-lt"/>
              </a:rPr>
              <a:t> to </a:t>
            </a:r>
            <a:r>
              <a:rPr lang="pl-PL" sz="1800" i="1" err="1">
                <a:ea typeface="+mn-lt"/>
                <a:cs typeface="+mn-lt"/>
              </a:rPr>
              <a:t>obtain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viable</a:t>
            </a:r>
            <a:r>
              <a:rPr lang="pl-PL" sz="1800" i="1">
                <a:ea typeface="+mn-lt"/>
                <a:cs typeface="+mn-lt"/>
              </a:rPr>
              <a:t> and </a:t>
            </a:r>
            <a:r>
              <a:rPr lang="pl-PL" sz="1800" i="1" err="1">
                <a:ea typeface="+mn-lt"/>
                <a:cs typeface="+mn-lt"/>
              </a:rPr>
              <a:t>fertile</a:t>
            </a:r>
            <a:r>
              <a:rPr lang="pl-PL" sz="1800" i="1">
                <a:ea typeface="+mn-lt"/>
                <a:cs typeface="+mn-lt"/>
              </a:rPr>
              <a:t> Dppa3-deficient </a:t>
            </a:r>
            <a:r>
              <a:rPr lang="pl-PL" sz="1800" i="1" err="1">
                <a:ea typeface="+mn-lt"/>
                <a:cs typeface="+mn-lt"/>
              </a:rPr>
              <a:t>animals</a:t>
            </a:r>
            <a:r>
              <a:rPr lang="pl-PL" sz="1800" i="1">
                <a:ea typeface="+mn-lt"/>
                <a:cs typeface="+mn-lt"/>
              </a:rPr>
              <a:t> of </a:t>
            </a:r>
            <a:r>
              <a:rPr lang="pl-PL" sz="1800" i="1" err="1">
                <a:ea typeface="+mn-lt"/>
                <a:cs typeface="+mn-lt"/>
              </a:rPr>
              <a:t>both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sexes</a:t>
            </a:r>
            <a:r>
              <a:rPr lang="pl-PL" sz="1800" i="1">
                <a:ea typeface="+mn-lt"/>
                <a:cs typeface="+mn-lt"/>
              </a:rPr>
              <a:t>. </a:t>
            </a:r>
            <a:r>
              <a:rPr lang="pl-PL" sz="1800" i="1" err="1">
                <a:ea typeface="+mn-lt"/>
                <a:cs typeface="+mn-lt"/>
              </a:rPr>
              <a:t>Examination</a:t>
            </a:r>
            <a:r>
              <a:rPr lang="pl-PL" sz="1800" i="1">
                <a:ea typeface="+mn-lt"/>
                <a:cs typeface="+mn-lt"/>
              </a:rPr>
              <a:t> of </a:t>
            </a:r>
            <a:r>
              <a:rPr lang="pl-PL" sz="1800" i="1" err="1">
                <a:ea typeface="+mn-lt"/>
                <a:cs typeface="+mn-lt"/>
              </a:rPr>
              <a:t>embryonic</a:t>
            </a:r>
            <a:r>
              <a:rPr lang="pl-PL" sz="1800" i="1">
                <a:ea typeface="+mn-lt"/>
                <a:cs typeface="+mn-lt"/>
              </a:rPr>
              <a:t> and </a:t>
            </a:r>
            <a:r>
              <a:rPr lang="pl-PL" sz="1800" i="1" err="1">
                <a:ea typeface="+mn-lt"/>
                <a:cs typeface="+mn-lt"/>
              </a:rPr>
              <a:t>adult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germ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cells</a:t>
            </a:r>
            <a:r>
              <a:rPr lang="pl-PL" sz="1800" i="1">
                <a:ea typeface="+mn-lt"/>
                <a:cs typeface="+mn-lt"/>
              </a:rPr>
              <a:t> and </a:t>
            </a:r>
            <a:r>
              <a:rPr lang="pl-PL" sz="1800" i="1" err="1">
                <a:ea typeface="+mn-lt"/>
                <a:cs typeface="+mn-lt"/>
              </a:rPr>
              <a:t>gonads</a:t>
            </a:r>
            <a:r>
              <a:rPr lang="pl-PL" sz="1800" i="1">
                <a:ea typeface="+mn-lt"/>
                <a:cs typeface="+mn-lt"/>
              </a:rPr>
              <a:t> in Dppa3-deficient </a:t>
            </a:r>
            <a:r>
              <a:rPr lang="pl-PL" sz="1800" i="1" err="1">
                <a:ea typeface="+mn-lt"/>
                <a:cs typeface="+mn-lt"/>
              </a:rPr>
              <a:t>animals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did</a:t>
            </a:r>
            <a:r>
              <a:rPr lang="pl-PL" sz="1800" i="1">
                <a:ea typeface="+mn-lt"/>
                <a:cs typeface="+mn-lt"/>
              </a:rPr>
              <a:t> not </a:t>
            </a:r>
            <a:r>
              <a:rPr lang="pl-PL" sz="1800" i="1" err="1">
                <a:ea typeface="+mn-lt"/>
                <a:cs typeface="+mn-lt"/>
              </a:rPr>
              <a:t>reveal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any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defects</a:t>
            </a:r>
            <a:r>
              <a:rPr lang="pl-PL" sz="1800" i="1">
                <a:ea typeface="+mn-lt"/>
                <a:cs typeface="+mn-lt"/>
              </a:rPr>
              <a:t>. </a:t>
            </a:r>
            <a:r>
              <a:rPr lang="pl-PL" sz="1800" i="1" err="1">
                <a:ea typeface="+mn-lt"/>
                <a:cs typeface="+mn-lt"/>
              </a:rPr>
              <a:t>However</a:t>
            </a:r>
            <a:r>
              <a:rPr lang="pl-PL" sz="1800" i="1">
                <a:ea typeface="+mn-lt"/>
                <a:cs typeface="+mn-lt"/>
              </a:rPr>
              <a:t>, most </a:t>
            </a:r>
            <a:r>
              <a:rPr lang="pl-PL" sz="1800" i="1" err="1">
                <a:ea typeface="+mn-lt"/>
                <a:cs typeface="+mn-lt"/>
              </a:rPr>
              <a:t>embryos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derived</a:t>
            </a:r>
            <a:r>
              <a:rPr lang="pl-PL" sz="1800" i="1">
                <a:ea typeface="+mn-lt"/>
                <a:cs typeface="+mn-lt"/>
              </a:rPr>
              <a:t> from Dppa3-deficient </a:t>
            </a:r>
            <a:r>
              <a:rPr lang="pl-PL" sz="1800" i="1" err="1">
                <a:ea typeface="+mn-lt"/>
                <a:cs typeface="+mn-lt"/>
              </a:rPr>
              <a:t>oocytes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failed</a:t>
            </a:r>
            <a:r>
              <a:rPr lang="pl-PL" sz="1800" i="1">
                <a:ea typeface="+mn-lt"/>
                <a:cs typeface="+mn-lt"/>
              </a:rPr>
              <a:t> to </a:t>
            </a:r>
            <a:r>
              <a:rPr lang="pl-PL" sz="1800" i="1" err="1">
                <a:ea typeface="+mn-lt"/>
                <a:cs typeface="+mn-lt"/>
              </a:rPr>
              <a:t>develop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normally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beyond</a:t>
            </a:r>
            <a:r>
              <a:rPr lang="pl-PL" sz="1800" i="1">
                <a:ea typeface="+mn-lt"/>
                <a:cs typeface="+mn-lt"/>
              </a:rPr>
              <a:t> the </a:t>
            </a:r>
            <a:r>
              <a:rPr lang="pl-PL" sz="1800" i="1" err="1">
                <a:ea typeface="+mn-lt"/>
                <a:cs typeface="+mn-lt"/>
              </a:rPr>
              <a:t>four-cell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stage</a:t>
            </a:r>
            <a:r>
              <a:rPr lang="pl-PL" sz="1800" i="1">
                <a:ea typeface="+mn-lt"/>
                <a:cs typeface="+mn-lt"/>
              </a:rPr>
              <a:t>.</a:t>
            </a:r>
            <a:endParaRPr lang="pl-PL" sz="1800" i="1">
              <a:cs typeface="Calibri"/>
            </a:endParaRPr>
          </a:p>
          <a:p>
            <a:pPr marL="0" indent="0" algn="ctr">
              <a:buNone/>
            </a:pPr>
            <a:r>
              <a:rPr lang="pl-PL" sz="1800" i="1">
                <a:ea typeface="+mn-lt"/>
                <a:cs typeface="+mn-lt"/>
              </a:rPr>
              <a:t>We </a:t>
            </a:r>
            <a:r>
              <a:rPr lang="pl-PL" sz="1800" i="1" err="1">
                <a:ea typeface="+mn-lt"/>
                <a:cs typeface="+mn-lt"/>
              </a:rPr>
              <a:t>found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that</a:t>
            </a:r>
            <a:r>
              <a:rPr lang="pl-PL" sz="1800" i="1">
                <a:ea typeface="+mn-lt"/>
                <a:cs typeface="+mn-lt"/>
              </a:rPr>
              <a:t> Dppa3 </a:t>
            </a:r>
            <a:r>
              <a:rPr lang="pl-PL" sz="1800" i="1" err="1">
                <a:ea typeface="+mn-lt"/>
                <a:cs typeface="+mn-lt"/>
              </a:rPr>
              <a:t>is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an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important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maternal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factor</a:t>
            </a:r>
            <a:r>
              <a:rPr lang="pl-PL" sz="1800" i="1">
                <a:ea typeface="+mn-lt"/>
                <a:cs typeface="+mn-lt"/>
              </a:rPr>
              <a:t> in the </a:t>
            </a:r>
            <a:r>
              <a:rPr lang="pl-PL" sz="1800" i="1" err="1">
                <a:ea typeface="+mn-lt"/>
                <a:cs typeface="+mn-lt"/>
              </a:rPr>
              <a:t>cleavage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stages</a:t>
            </a:r>
            <a:r>
              <a:rPr lang="pl-PL" sz="1800" i="1">
                <a:ea typeface="+mn-lt"/>
                <a:cs typeface="+mn-lt"/>
              </a:rPr>
              <a:t> of </a:t>
            </a:r>
            <a:r>
              <a:rPr lang="pl-PL" sz="1800" i="1" err="1">
                <a:ea typeface="+mn-lt"/>
                <a:cs typeface="+mn-lt"/>
              </a:rPr>
              <a:t>mouse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embryogenesis</a:t>
            </a:r>
            <a:r>
              <a:rPr lang="pl-PL" sz="1800" i="1">
                <a:ea typeface="+mn-lt"/>
                <a:cs typeface="+mn-lt"/>
              </a:rPr>
              <a:t>. </a:t>
            </a:r>
            <a:r>
              <a:rPr lang="pl-PL" sz="1800" i="1" err="1">
                <a:ea typeface="+mn-lt"/>
                <a:cs typeface="+mn-lt"/>
              </a:rPr>
              <a:t>However</a:t>
            </a:r>
            <a:r>
              <a:rPr lang="pl-PL" sz="1800" i="1">
                <a:ea typeface="+mn-lt"/>
                <a:cs typeface="+mn-lt"/>
              </a:rPr>
              <a:t>, </a:t>
            </a:r>
            <a:r>
              <a:rPr lang="pl-PL" sz="1800" i="1" err="1">
                <a:ea typeface="+mn-lt"/>
                <a:cs typeface="+mn-lt"/>
              </a:rPr>
              <a:t>it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is</a:t>
            </a:r>
            <a:r>
              <a:rPr lang="pl-PL" sz="1800" i="1">
                <a:ea typeface="+mn-lt"/>
                <a:cs typeface="+mn-lt"/>
              </a:rPr>
              <a:t> not </a:t>
            </a:r>
            <a:r>
              <a:rPr lang="pl-PL" sz="1800" i="1" err="1">
                <a:ea typeface="+mn-lt"/>
                <a:cs typeface="+mn-lt"/>
              </a:rPr>
              <a:t>required</a:t>
            </a:r>
            <a:r>
              <a:rPr lang="pl-PL" sz="1800" i="1">
                <a:ea typeface="+mn-lt"/>
                <a:cs typeface="+mn-lt"/>
              </a:rPr>
              <a:t> for </a:t>
            </a:r>
            <a:r>
              <a:rPr lang="pl-PL" sz="1800" i="1" err="1">
                <a:ea typeface="+mn-lt"/>
                <a:cs typeface="+mn-lt"/>
              </a:rPr>
              <a:t>germ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cell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specification</a:t>
            </a:r>
            <a:r>
              <a:rPr lang="pl-PL" sz="1800" i="1">
                <a:ea typeface="+mn-lt"/>
                <a:cs typeface="+mn-lt"/>
              </a:rPr>
              <a:t>.</a:t>
            </a:r>
            <a:endParaRPr lang="pl-PL" sz="1800" i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53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29F233C-3B9A-58C0-ED44-685B2208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>
                <a:solidFill>
                  <a:schemeClr val="bg1"/>
                </a:solidFill>
                <a:ea typeface="+mj-lt"/>
                <a:cs typeface="+mj-lt"/>
              </a:rPr>
              <a:t>BERTopic – bad result: paper abstract</a:t>
            </a:r>
            <a:endParaRPr lang="pl-PL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92AAAC-09C0-0DC3-FCAD-DE428D75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pl-PL" sz="1800" b="1" i="1" err="1">
                <a:ea typeface="+mn-lt"/>
                <a:cs typeface="+mn-lt"/>
              </a:rPr>
              <a:t>Abstract</a:t>
            </a:r>
            <a:endParaRPr lang="pl-PL" sz="1800" b="1" i="1">
              <a:cs typeface="Calibri" panose="020F0502020204030204"/>
            </a:endParaRPr>
          </a:p>
          <a:p>
            <a:pPr algn="ctr"/>
            <a:endParaRPr lang="pl-PL" sz="1800" i="1">
              <a:cs typeface="Calibri" panose="020F0502020204030204"/>
            </a:endParaRPr>
          </a:p>
          <a:p>
            <a:pPr marL="0" indent="0" algn="ctr">
              <a:buNone/>
            </a:pPr>
            <a:r>
              <a:rPr lang="pl-PL" sz="1800" i="1">
                <a:ea typeface="+mn-lt"/>
                <a:cs typeface="+mn-lt"/>
              </a:rPr>
              <a:t>ADAM22 </a:t>
            </a:r>
            <a:r>
              <a:rPr lang="pl-PL" sz="1800" i="1" err="1">
                <a:ea typeface="+mn-lt"/>
                <a:cs typeface="+mn-lt"/>
              </a:rPr>
              <a:t>is</a:t>
            </a:r>
            <a:r>
              <a:rPr lang="pl-PL" sz="1800" i="1">
                <a:ea typeface="+mn-lt"/>
                <a:cs typeface="+mn-lt"/>
              </a:rPr>
              <a:t> a </a:t>
            </a:r>
            <a:r>
              <a:rPr lang="pl-PL" sz="1800" i="1" err="1">
                <a:ea typeface="+mn-lt"/>
                <a:cs typeface="+mn-lt"/>
              </a:rPr>
              <a:t>member</a:t>
            </a:r>
            <a:r>
              <a:rPr lang="pl-PL" sz="1800" i="1">
                <a:ea typeface="+mn-lt"/>
                <a:cs typeface="+mn-lt"/>
              </a:rPr>
              <a:t> of the ADAM </a:t>
            </a:r>
            <a:r>
              <a:rPr lang="pl-PL" sz="1800" i="1" err="1">
                <a:ea typeface="+mn-lt"/>
                <a:cs typeface="+mn-lt"/>
              </a:rPr>
              <a:t>gene</a:t>
            </a:r>
            <a:r>
              <a:rPr lang="pl-PL" sz="1800" i="1">
                <a:ea typeface="+mn-lt"/>
                <a:cs typeface="+mn-lt"/>
              </a:rPr>
              <a:t> family, but the </a:t>
            </a:r>
            <a:r>
              <a:rPr lang="pl-PL" sz="1800" i="1" err="1">
                <a:ea typeface="+mn-lt"/>
                <a:cs typeface="+mn-lt"/>
              </a:rPr>
              <a:t>fact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that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it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is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expressed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only</a:t>
            </a:r>
            <a:r>
              <a:rPr lang="pl-PL" sz="1800" i="1">
                <a:ea typeface="+mn-lt"/>
                <a:cs typeface="+mn-lt"/>
              </a:rPr>
              <a:t> in the </a:t>
            </a:r>
            <a:r>
              <a:rPr lang="pl-PL" sz="1800" i="1" err="1">
                <a:ea typeface="+mn-lt"/>
                <a:cs typeface="+mn-lt"/>
              </a:rPr>
              <a:t>nervous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systems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makes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it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unique</a:t>
            </a:r>
            <a:r>
              <a:rPr lang="pl-PL" sz="1800" i="1">
                <a:ea typeface="+mn-lt"/>
                <a:cs typeface="+mn-lt"/>
              </a:rPr>
              <a:t>. ADAM22's </a:t>
            </a:r>
            <a:r>
              <a:rPr lang="pl-PL" sz="1800" i="1" err="1">
                <a:ea typeface="+mn-lt"/>
                <a:cs typeface="+mn-lt"/>
              </a:rPr>
              <a:t>sequence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similarity</a:t>
            </a:r>
            <a:r>
              <a:rPr lang="pl-PL" sz="1800" i="1">
                <a:ea typeface="+mn-lt"/>
                <a:cs typeface="+mn-lt"/>
              </a:rPr>
              <a:t> to </a:t>
            </a:r>
            <a:r>
              <a:rPr lang="pl-PL" sz="1800" i="1" err="1">
                <a:ea typeface="+mn-lt"/>
                <a:cs typeface="+mn-lt"/>
              </a:rPr>
              <a:t>other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ADAMs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suggests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it</a:t>
            </a:r>
            <a:r>
              <a:rPr lang="pl-PL" sz="1800" i="1">
                <a:ea typeface="+mn-lt"/>
                <a:cs typeface="+mn-lt"/>
              </a:rPr>
              <a:t> to be </a:t>
            </a:r>
            <a:r>
              <a:rPr lang="pl-PL" sz="1800" i="1" err="1">
                <a:ea typeface="+mn-lt"/>
                <a:cs typeface="+mn-lt"/>
              </a:rPr>
              <a:t>an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integrin</a:t>
            </a:r>
            <a:r>
              <a:rPr lang="pl-PL" sz="1800" i="1">
                <a:ea typeface="+mn-lt"/>
                <a:cs typeface="+mn-lt"/>
              </a:rPr>
              <a:t> binder and </a:t>
            </a:r>
            <a:r>
              <a:rPr lang="pl-PL" sz="1800" i="1" err="1">
                <a:ea typeface="+mn-lt"/>
                <a:cs typeface="+mn-lt"/>
              </a:rPr>
              <a:t>thus</a:t>
            </a:r>
            <a:r>
              <a:rPr lang="pl-PL" sz="1800" i="1">
                <a:ea typeface="+mn-lt"/>
                <a:cs typeface="+mn-lt"/>
              </a:rPr>
              <a:t> to </a:t>
            </a:r>
            <a:r>
              <a:rPr lang="pl-PL" sz="1800" i="1" err="1">
                <a:ea typeface="+mn-lt"/>
                <a:cs typeface="+mn-lt"/>
              </a:rPr>
              <a:t>have</a:t>
            </a:r>
            <a:r>
              <a:rPr lang="pl-PL" sz="1800" i="1">
                <a:ea typeface="+mn-lt"/>
                <a:cs typeface="+mn-lt"/>
              </a:rPr>
              <a:t> a role in </a:t>
            </a:r>
            <a:r>
              <a:rPr lang="pl-PL" sz="1800" i="1" err="1">
                <a:ea typeface="+mn-lt"/>
                <a:cs typeface="+mn-lt"/>
              </a:rPr>
              <a:t>cell-cell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or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cell</a:t>
            </a:r>
            <a:r>
              <a:rPr lang="pl-PL" sz="1800" i="1">
                <a:ea typeface="+mn-lt"/>
                <a:cs typeface="+mn-lt"/>
              </a:rPr>
              <a:t>-matrix </a:t>
            </a:r>
            <a:r>
              <a:rPr lang="pl-PL" sz="1800" i="1" err="1">
                <a:ea typeface="+mn-lt"/>
                <a:cs typeface="+mn-lt"/>
              </a:rPr>
              <a:t>interactions</a:t>
            </a:r>
            <a:r>
              <a:rPr lang="pl-PL" sz="1800" i="1">
                <a:ea typeface="+mn-lt"/>
                <a:cs typeface="+mn-lt"/>
              </a:rPr>
              <a:t>. To </a:t>
            </a:r>
            <a:r>
              <a:rPr lang="pl-PL" sz="1800" i="1" err="1">
                <a:ea typeface="+mn-lt"/>
                <a:cs typeface="+mn-lt"/>
              </a:rPr>
              <a:t>elucidate</a:t>
            </a:r>
            <a:r>
              <a:rPr lang="pl-PL" sz="1800" i="1">
                <a:ea typeface="+mn-lt"/>
                <a:cs typeface="+mn-lt"/>
              </a:rPr>
              <a:t> the </a:t>
            </a:r>
            <a:r>
              <a:rPr lang="pl-PL" sz="1800" i="1" err="1">
                <a:ea typeface="+mn-lt"/>
                <a:cs typeface="+mn-lt"/>
              </a:rPr>
              <a:t>physiological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functions</a:t>
            </a:r>
            <a:r>
              <a:rPr lang="pl-PL" sz="1800" i="1">
                <a:ea typeface="+mn-lt"/>
                <a:cs typeface="+mn-lt"/>
              </a:rPr>
              <a:t> of ADAM22, we </a:t>
            </a:r>
            <a:r>
              <a:rPr lang="pl-PL" sz="1800" i="1" err="1">
                <a:ea typeface="+mn-lt"/>
                <a:cs typeface="+mn-lt"/>
              </a:rPr>
              <a:t>employed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gene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targeting</a:t>
            </a:r>
            <a:r>
              <a:rPr lang="pl-PL" sz="1800" i="1">
                <a:ea typeface="+mn-lt"/>
                <a:cs typeface="+mn-lt"/>
              </a:rPr>
              <a:t> to </a:t>
            </a:r>
            <a:r>
              <a:rPr lang="pl-PL" sz="1800" i="1" err="1">
                <a:ea typeface="+mn-lt"/>
                <a:cs typeface="+mn-lt"/>
              </a:rPr>
              <a:t>generate</a:t>
            </a:r>
            <a:r>
              <a:rPr lang="pl-PL" sz="1800" i="1">
                <a:ea typeface="+mn-lt"/>
                <a:cs typeface="+mn-lt"/>
              </a:rPr>
              <a:t> ADAM22 </a:t>
            </a:r>
            <a:r>
              <a:rPr lang="pl-PL" sz="1800" i="1" err="1">
                <a:ea typeface="+mn-lt"/>
                <a:cs typeface="+mn-lt"/>
              </a:rPr>
              <a:t>knockout</a:t>
            </a:r>
            <a:r>
              <a:rPr lang="pl-PL" sz="1800" i="1">
                <a:ea typeface="+mn-lt"/>
                <a:cs typeface="+mn-lt"/>
              </a:rPr>
              <a:t> mice.</a:t>
            </a:r>
            <a:endParaRPr lang="pl-PL" sz="1800" i="1">
              <a:cs typeface="Calibri" panose="020F0502020204030204"/>
            </a:endParaRPr>
          </a:p>
          <a:p>
            <a:pPr marL="0" indent="0" algn="ctr">
              <a:buNone/>
            </a:pPr>
            <a:r>
              <a:rPr lang="pl-PL" sz="1800" i="1">
                <a:ea typeface="+mn-lt"/>
                <a:cs typeface="+mn-lt"/>
              </a:rPr>
              <a:t>ADAM22-deficient mice </a:t>
            </a:r>
            <a:r>
              <a:rPr lang="pl-PL" sz="1800" i="1" err="1">
                <a:ea typeface="+mn-lt"/>
                <a:cs typeface="+mn-lt"/>
              </a:rPr>
              <a:t>were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produced</a:t>
            </a:r>
            <a:r>
              <a:rPr lang="pl-PL" sz="1800" i="1">
                <a:ea typeface="+mn-lt"/>
                <a:cs typeface="+mn-lt"/>
              </a:rPr>
              <a:t> in a </a:t>
            </a:r>
            <a:r>
              <a:rPr lang="pl-PL" sz="1800" i="1" err="1">
                <a:ea typeface="+mn-lt"/>
                <a:cs typeface="+mn-lt"/>
              </a:rPr>
              <a:t>good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accordance</a:t>
            </a:r>
            <a:r>
              <a:rPr lang="pl-PL" sz="1800" i="1">
                <a:ea typeface="+mn-lt"/>
                <a:cs typeface="+mn-lt"/>
              </a:rPr>
              <a:t> with the </a:t>
            </a:r>
            <a:r>
              <a:rPr lang="pl-PL" sz="1800" i="1" err="1">
                <a:ea typeface="+mn-lt"/>
                <a:cs typeface="+mn-lt"/>
              </a:rPr>
              <a:t>Mendelian</a:t>
            </a:r>
            <a:r>
              <a:rPr lang="pl-PL" sz="1800" i="1">
                <a:ea typeface="+mn-lt"/>
                <a:cs typeface="+mn-lt"/>
              </a:rPr>
              <a:t> ratio and </a:t>
            </a:r>
            <a:r>
              <a:rPr lang="pl-PL" sz="1800" i="1" err="1">
                <a:ea typeface="+mn-lt"/>
                <a:cs typeface="+mn-lt"/>
              </a:rPr>
              <a:t>appeared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normal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birth</a:t>
            </a:r>
            <a:r>
              <a:rPr lang="pl-PL" sz="1800" i="1">
                <a:ea typeface="+mn-lt"/>
                <a:cs typeface="+mn-lt"/>
              </a:rPr>
              <a:t>. </a:t>
            </a:r>
            <a:r>
              <a:rPr lang="pl-PL" sz="1800" i="1" err="1">
                <a:ea typeface="+mn-lt"/>
                <a:cs typeface="+mn-lt"/>
              </a:rPr>
              <a:t>After</a:t>
            </a:r>
            <a:r>
              <a:rPr lang="pl-PL" sz="1800" i="1">
                <a:ea typeface="+mn-lt"/>
                <a:cs typeface="+mn-lt"/>
              </a:rPr>
              <a:t> one </a:t>
            </a:r>
            <a:r>
              <a:rPr lang="pl-PL" sz="1800" i="1" err="1">
                <a:ea typeface="+mn-lt"/>
                <a:cs typeface="+mn-lt"/>
              </a:rPr>
              <a:t>week</a:t>
            </a:r>
            <a:r>
              <a:rPr lang="pl-PL" sz="1800" i="1">
                <a:ea typeface="+mn-lt"/>
                <a:cs typeface="+mn-lt"/>
              </a:rPr>
              <a:t>, </a:t>
            </a:r>
            <a:r>
              <a:rPr lang="pl-PL" sz="1800" i="1" err="1">
                <a:ea typeface="+mn-lt"/>
                <a:cs typeface="+mn-lt"/>
              </a:rPr>
              <a:t>severe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ataxia</a:t>
            </a:r>
            <a:r>
              <a:rPr lang="pl-PL" sz="1800" i="1">
                <a:ea typeface="+mn-lt"/>
                <a:cs typeface="+mn-lt"/>
              </a:rPr>
              <a:t> was </a:t>
            </a:r>
            <a:r>
              <a:rPr lang="pl-PL" sz="1800" i="1" err="1">
                <a:ea typeface="+mn-lt"/>
                <a:cs typeface="+mn-lt"/>
              </a:rPr>
              <a:t>observed</a:t>
            </a:r>
            <a:r>
              <a:rPr lang="pl-PL" sz="1800" i="1">
                <a:ea typeface="+mn-lt"/>
                <a:cs typeface="+mn-lt"/>
              </a:rPr>
              <a:t>, and </a:t>
            </a:r>
            <a:r>
              <a:rPr lang="pl-PL" sz="1800" i="1" err="1">
                <a:ea typeface="+mn-lt"/>
                <a:cs typeface="+mn-lt"/>
              </a:rPr>
              <a:t>all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homozygotes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died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before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weaning</a:t>
            </a:r>
            <a:r>
              <a:rPr lang="pl-PL" sz="1800" i="1">
                <a:ea typeface="+mn-lt"/>
                <a:cs typeface="+mn-lt"/>
              </a:rPr>
              <a:t>, </a:t>
            </a:r>
            <a:r>
              <a:rPr lang="pl-PL" sz="1800" i="1" err="1">
                <a:ea typeface="+mn-lt"/>
                <a:cs typeface="+mn-lt"/>
              </a:rPr>
              <a:t>probably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due</a:t>
            </a:r>
            <a:r>
              <a:rPr lang="pl-PL" sz="1800" i="1">
                <a:ea typeface="+mn-lt"/>
                <a:cs typeface="+mn-lt"/>
              </a:rPr>
              <a:t> to </a:t>
            </a:r>
            <a:r>
              <a:rPr lang="pl-PL" sz="1800" i="1" err="1">
                <a:ea typeface="+mn-lt"/>
                <a:cs typeface="+mn-lt"/>
              </a:rPr>
              <a:t>convulsions</a:t>
            </a:r>
            <a:r>
              <a:rPr lang="pl-PL" sz="1800" i="1">
                <a:ea typeface="+mn-lt"/>
                <a:cs typeface="+mn-lt"/>
              </a:rPr>
              <a:t>. No major </a:t>
            </a:r>
            <a:r>
              <a:rPr lang="pl-PL" sz="1800" i="1" err="1">
                <a:ea typeface="+mn-lt"/>
                <a:cs typeface="+mn-lt"/>
              </a:rPr>
              <a:t>histological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abnormalities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were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detected</a:t>
            </a:r>
            <a:r>
              <a:rPr lang="pl-PL" sz="1800" i="1">
                <a:ea typeface="+mn-lt"/>
                <a:cs typeface="+mn-lt"/>
              </a:rPr>
              <a:t> in the </a:t>
            </a:r>
            <a:r>
              <a:rPr lang="pl-PL" sz="1800" i="1" err="1">
                <a:ea typeface="+mn-lt"/>
                <a:cs typeface="+mn-lt"/>
              </a:rPr>
              <a:t>cerebral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cortex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or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cerebellum</a:t>
            </a:r>
            <a:r>
              <a:rPr lang="pl-PL" sz="1800" i="1">
                <a:ea typeface="+mn-lt"/>
                <a:cs typeface="+mn-lt"/>
              </a:rPr>
              <a:t> of the </a:t>
            </a:r>
            <a:r>
              <a:rPr lang="pl-PL" sz="1800" i="1" err="1">
                <a:ea typeface="+mn-lt"/>
                <a:cs typeface="+mn-lt"/>
              </a:rPr>
              <a:t>homozygous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mutants</a:t>
            </a:r>
            <a:r>
              <a:rPr lang="pl-PL" sz="1800" i="1">
                <a:ea typeface="+mn-lt"/>
                <a:cs typeface="+mn-lt"/>
              </a:rPr>
              <a:t>; </a:t>
            </a:r>
            <a:r>
              <a:rPr lang="pl-PL" sz="1800" i="1" err="1">
                <a:ea typeface="+mn-lt"/>
                <a:cs typeface="+mn-lt"/>
              </a:rPr>
              <a:t>however</a:t>
            </a:r>
            <a:r>
              <a:rPr lang="pl-PL" sz="1800" i="1">
                <a:ea typeface="+mn-lt"/>
                <a:cs typeface="+mn-lt"/>
              </a:rPr>
              <a:t>, </a:t>
            </a:r>
            <a:r>
              <a:rPr lang="pl-PL" sz="1800" i="1" err="1">
                <a:ea typeface="+mn-lt"/>
                <a:cs typeface="+mn-lt"/>
              </a:rPr>
              <a:t>marked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hypomyelination</a:t>
            </a:r>
            <a:r>
              <a:rPr lang="pl-PL" sz="1800" i="1">
                <a:ea typeface="+mn-lt"/>
                <a:cs typeface="+mn-lt"/>
              </a:rPr>
              <a:t> of the </a:t>
            </a:r>
            <a:r>
              <a:rPr lang="pl-PL" sz="1800" i="1" err="1">
                <a:ea typeface="+mn-lt"/>
                <a:cs typeface="+mn-lt"/>
              </a:rPr>
              <a:t>peripheral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nerves</a:t>
            </a:r>
            <a:r>
              <a:rPr lang="pl-PL" sz="1800" i="1">
                <a:ea typeface="+mn-lt"/>
                <a:cs typeface="+mn-lt"/>
              </a:rPr>
              <a:t> was </a:t>
            </a:r>
            <a:r>
              <a:rPr lang="pl-PL" sz="1800" i="1" err="1">
                <a:ea typeface="+mn-lt"/>
                <a:cs typeface="+mn-lt"/>
              </a:rPr>
              <a:t>observed</a:t>
            </a:r>
            <a:r>
              <a:rPr lang="pl-PL" sz="1800" i="1">
                <a:ea typeface="+mn-lt"/>
                <a:cs typeface="+mn-lt"/>
              </a:rPr>
              <a:t>.</a:t>
            </a:r>
            <a:endParaRPr lang="pl-PL" sz="1800" i="1">
              <a:cs typeface="Calibri" panose="020F0502020204030204"/>
            </a:endParaRPr>
          </a:p>
          <a:p>
            <a:pPr marL="0" indent="0" algn="ctr">
              <a:buNone/>
            </a:pPr>
            <a:r>
              <a:rPr lang="pl-PL" sz="1800" i="1">
                <a:ea typeface="+mn-lt"/>
                <a:cs typeface="+mn-lt"/>
              </a:rPr>
              <a:t>The </a:t>
            </a:r>
            <a:r>
              <a:rPr lang="pl-PL" sz="1800" i="1" err="1">
                <a:ea typeface="+mn-lt"/>
                <a:cs typeface="+mn-lt"/>
              </a:rPr>
              <a:t>results</a:t>
            </a:r>
            <a:r>
              <a:rPr lang="pl-PL" sz="1800" i="1">
                <a:ea typeface="+mn-lt"/>
                <a:cs typeface="+mn-lt"/>
              </a:rPr>
              <a:t> of </a:t>
            </a:r>
            <a:r>
              <a:rPr lang="pl-PL" sz="1800" i="1" err="1">
                <a:ea typeface="+mn-lt"/>
                <a:cs typeface="+mn-lt"/>
              </a:rPr>
              <a:t>our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study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demonstrate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that</a:t>
            </a:r>
            <a:r>
              <a:rPr lang="pl-PL" sz="1800" i="1">
                <a:ea typeface="+mn-lt"/>
                <a:cs typeface="+mn-lt"/>
              </a:rPr>
              <a:t> ADAM22 </a:t>
            </a:r>
            <a:r>
              <a:rPr lang="pl-PL" sz="1800" i="1" err="1">
                <a:ea typeface="+mn-lt"/>
                <a:cs typeface="+mn-lt"/>
              </a:rPr>
              <a:t>is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closely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involved</a:t>
            </a:r>
            <a:r>
              <a:rPr lang="pl-PL" sz="1800" i="1">
                <a:ea typeface="+mn-lt"/>
                <a:cs typeface="+mn-lt"/>
              </a:rPr>
              <a:t> in the </a:t>
            </a:r>
            <a:r>
              <a:rPr lang="pl-PL" sz="1800" i="1" err="1">
                <a:ea typeface="+mn-lt"/>
                <a:cs typeface="+mn-lt"/>
              </a:rPr>
              <a:t>correct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functioning</a:t>
            </a:r>
            <a:r>
              <a:rPr lang="pl-PL" sz="1800" i="1">
                <a:ea typeface="+mn-lt"/>
                <a:cs typeface="+mn-lt"/>
              </a:rPr>
              <a:t> of the </a:t>
            </a:r>
            <a:r>
              <a:rPr lang="pl-PL" sz="1800" i="1" err="1">
                <a:ea typeface="+mn-lt"/>
                <a:cs typeface="+mn-lt"/>
              </a:rPr>
              <a:t>nervous</a:t>
            </a:r>
            <a:r>
              <a:rPr lang="pl-PL" sz="1800" i="1">
                <a:ea typeface="+mn-lt"/>
                <a:cs typeface="+mn-lt"/>
              </a:rPr>
              <a:t> system. </a:t>
            </a:r>
            <a:r>
              <a:rPr lang="pl-PL" sz="1800" i="1" err="1">
                <a:ea typeface="+mn-lt"/>
                <a:cs typeface="+mn-lt"/>
              </a:rPr>
              <a:t>Further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analysis</a:t>
            </a:r>
            <a:r>
              <a:rPr lang="pl-PL" sz="1800" i="1">
                <a:ea typeface="+mn-lt"/>
                <a:cs typeface="+mn-lt"/>
              </a:rPr>
              <a:t> of ADAM22 </a:t>
            </a:r>
            <a:r>
              <a:rPr lang="pl-PL" sz="1800" i="1" err="1">
                <a:ea typeface="+mn-lt"/>
                <a:cs typeface="+mn-lt"/>
              </a:rPr>
              <a:t>will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provide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clues</a:t>
            </a:r>
            <a:r>
              <a:rPr lang="pl-PL" sz="1800" i="1">
                <a:ea typeface="+mn-lt"/>
                <a:cs typeface="+mn-lt"/>
              </a:rPr>
              <a:t> to </a:t>
            </a:r>
            <a:r>
              <a:rPr lang="pl-PL" sz="1800" i="1" err="1">
                <a:ea typeface="+mn-lt"/>
                <a:cs typeface="+mn-lt"/>
              </a:rPr>
              <a:t>understanding</a:t>
            </a:r>
            <a:r>
              <a:rPr lang="pl-PL" sz="1800" i="1">
                <a:ea typeface="+mn-lt"/>
                <a:cs typeface="+mn-lt"/>
              </a:rPr>
              <a:t> the </a:t>
            </a:r>
            <a:r>
              <a:rPr lang="pl-PL" sz="1800" i="1" err="1">
                <a:ea typeface="+mn-lt"/>
                <a:cs typeface="+mn-lt"/>
              </a:rPr>
              <a:t>mechanisms</a:t>
            </a:r>
            <a:r>
              <a:rPr lang="pl-PL" sz="1800" i="1">
                <a:ea typeface="+mn-lt"/>
                <a:cs typeface="+mn-lt"/>
              </a:rPr>
              <a:t> of </a:t>
            </a:r>
            <a:r>
              <a:rPr lang="pl-PL" sz="1800" i="1" err="1">
                <a:ea typeface="+mn-lt"/>
                <a:cs typeface="+mn-lt"/>
              </a:rPr>
              <a:t>human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diseases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such</a:t>
            </a:r>
            <a:r>
              <a:rPr lang="pl-PL" sz="1800" i="1">
                <a:ea typeface="+mn-lt"/>
                <a:cs typeface="+mn-lt"/>
              </a:rPr>
              <a:t> as </a:t>
            </a:r>
            <a:r>
              <a:rPr lang="pl-PL" sz="1800" i="1" err="1">
                <a:ea typeface="+mn-lt"/>
                <a:cs typeface="+mn-lt"/>
              </a:rPr>
              <a:t>epileptic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seizures</a:t>
            </a:r>
            <a:r>
              <a:rPr lang="pl-PL" sz="1800" i="1">
                <a:ea typeface="+mn-lt"/>
                <a:cs typeface="+mn-lt"/>
              </a:rPr>
              <a:t> and </a:t>
            </a:r>
            <a:r>
              <a:rPr lang="pl-PL" sz="1800" i="1" err="1">
                <a:ea typeface="+mn-lt"/>
                <a:cs typeface="+mn-lt"/>
              </a:rPr>
              <a:t>peripheral</a:t>
            </a:r>
            <a:r>
              <a:rPr lang="pl-PL" sz="1800" i="1">
                <a:ea typeface="+mn-lt"/>
                <a:cs typeface="+mn-lt"/>
              </a:rPr>
              <a:t> </a:t>
            </a:r>
            <a:r>
              <a:rPr lang="pl-PL" sz="1800" i="1" err="1">
                <a:ea typeface="+mn-lt"/>
                <a:cs typeface="+mn-lt"/>
              </a:rPr>
              <a:t>neuropathy</a:t>
            </a:r>
            <a:r>
              <a:rPr lang="pl-PL" sz="1800" i="1">
                <a:ea typeface="+mn-lt"/>
                <a:cs typeface="+mn-lt"/>
              </a:rPr>
              <a:t>.</a:t>
            </a:r>
            <a:endParaRPr lang="pl-PL" sz="1800" i="1">
              <a:cs typeface="Calibri"/>
            </a:endParaRPr>
          </a:p>
          <a:p>
            <a:endParaRPr lang="pl-PL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15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8" descr="Obraz zawierający stół&#10;&#10;Opis wygenerowany automatycznie">
            <a:extLst>
              <a:ext uri="{FF2B5EF4-FFF2-40B4-BE49-F238E27FC236}">
                <a16:creationId xmlns:a16="http://schemas.microsoft.com/office/drawing/2014/main" id="{A14A4FF7-AF22-E890-D1E3-9DD9D4310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341" y="1940745"/>
            <a:ext cx="4183625" cy="4692394"/>
          </a:xfrm>
        </p:spPr>
      </p:pic>
      <p:pic>
        <p:nvPicPr>
          <p:cNvPr id="9" name="Obraz 9">
            <a:extLst>
              <a:ext uri="{FF2B5EF4-FFF2-40B4-BE49-F238E27FC236}">
                <a16:creationId xmlns:a16="http://schemas.microsoft.com/office/drawing/2014/main" id="{3B70AE2D-AEDC-161A-3AC4-9E10E94D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59" y="330713"/>
            <a:ext cx="4409972" cy="619181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8123CC9-7CBD-0D69-084F-EF861942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435" y="230815"/>
            <a:ext cx="3919934" cy="1566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LDA  for 22 kws –bad and good results </a:t>
            </a:r>
          </a:p>
        </p:txBody>
      </p:sp>
    </p:spTree>
    <p:extLst>
      <p:ext uri="{BB962C8B-B14F-4D97-AF65-F5344CB8AC3E}">
        <p14:creationId xmlns:p14="http://schemas.microsoft.com/office/powerpoint/2010/main" val="242941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AD6FC9-1DC2-1B28-0930-5083F977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BERTopic on min cluster size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E1B4A8D2-7110-8050-1E93-46A54CC81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59645"/>
            <a:ext cx="6780700" cy="51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6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33BAFB7-2EE4-EB24-E9C0-CD03E053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LDA on number of topics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E7C099B-1560-BE31-F4DC-0C1A0CFFA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68122"/>
            <a:ext cx="6780700" cy="51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2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F2AA3E-C714-4E8D-9F46-9E6FFF7F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38328"/>
            <a:ext cx="11438793" cy="1577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1AD6C8-CD01-A261-13BA-4CD5A430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541"/>
            <a:ext cx="10515600" cy="1325563"/>
          </a:xfrm>
        </p:spPr>
        <p:txBody>
          <a:bodyPr>
            <a:normAutofit/>
          </a:bodyPr>
          <a:lstStyle/>
          <a:p>
            <a:r>
              <a:rPr lang="pl-PL" err="1">
                <a:solidFill>
                  <a:schemeClr val="bg1"/>
                </a:solidFill>
                <a:cs typeface="Calibri Light"/>
              </a:rPr>
              <a:t>Disambiguation</a:t>
            </a:r>
            <a:r>
              <a:rPr lang="pl-PL">
                <a:solidFill>
                  <a:schemeClr val="bg1"/>
                </a:solidFill>
                <a:ea typeface="+mj-lt"/>
                <a:cs typeface="+mj-lt"/>
              </a:rPr>
              <a:t> - </a:t>
            </a:r>
            <a:r>
              <a:rPr lang="pl-PL" err="1">
                <a:solidFill>
                  <a:schemeClr val="bg1"/>
                </a:solidFill>
                <a:ea typeface="+mj-lt"/>
                <a:cs typeface="+mj-lt"/>
              </a:rPr>
              <a:t>sorting</a:t>
            </a:r>
            <a:endParaRPr lang="pl-PL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6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BB0B213E-D551-E511-E5B0-707F8F30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49" y="2764854"/>
            <a:ext cx="3971925" cy="1743075"/>
          </a:xfrm>
          <a:prstGeom prst="rect">
            <a:avLst/>
          </a:prstGeom>
        </p:spPr>
      </p:pic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632D3D29-91A2-E715-1AE2-FE8800948344}"/>
              </a:ext>
            </a:extLst>
          </p:cNvPr>
          <p:cNvSpPr/>
          <p:nvPr/>
        </p:nvSpPr>
        <p:spPr>
          <a:xfrm>
            <a:off x="5429371" y="2927748"/>
            <a:ext cx="2125014" cy="1266421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l-PL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l-PL" err="1">
                <a:solidFill>
                  <a:schemeClr val="bg1"/>
                </a:solidFill>
                <a:ea typeface="+mn-lt"/>
                <a:cs typeface="+mn-lt"/>
              </a:rPr>
              <a:t>Sorted</a:t>
            </a:r>
            <a:r>
              <a:rPr lang="pl-PL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pl-PL" err="1">
                <a:solidFill>
                  <a:schemeClr val="bg1"/>
                </a:solidFill>
                <a:ea typeface="+mn-lt"/>
                <a:cs typeface="+mn-lt"/>
              </a:rPr>
              <a:t>based</a:t>
            </a:r>
            <a:r>
              <a:rPr lang="pl-PL">
                <a:solidFill>
                  <a:schemeClr val="bg1"/>
                </a:solidFill>
                <a:ea typeface="+mn-lt"/>
                <a:cs typeface="+mn-lt"/>
              </a:rPr>
              <a:t> on 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frequency</a:t>
            </a:r>
            <a:endParaRPr lang="pl-PL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pl-PL">
              <a:solidFill>
                <a:schemeClr val="bg1"/>
              </a:solidFill>
              <a:cs typeface="Calibri"/>
            </a:endParaRPr>
          </a:p>
        </p:txBody>
      </p:sp>
      <p:pic>
        <p:nvPicPr>
          <p:cNvPr id="11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D809A30C-CE19-76FD-E0C9-9D8042FC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85" y="2762117"/>
            <a:ext cx="3201740" cy="15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0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53F877-0E98-2FAE-9A7D-37295449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Disambiguation</a:t>
            </a:r>
            <a:r>
              <a:rPr lang="pl-PL">
                <a:cs typeface="Calibri Light"/>
              </a:rPr>
              <a:t> - </a:t>
            </a:r>
            <a:r>
              <a:rPr lang="pl-PL" err="1">
                <a:cs typeface="Calibri Light"/>
              </a:rPr>
              <a:t>sorting</a:t>
            </a:r>
            <a:endParaRPr lang="pl-PL" err="1"/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6FA674FE-8CA1-F720-7BDD-DF501AACB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149" y="2764854"/>
            <a:ext cx="3971925" cy="1743075"/>
          </a:xfr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D0EB865A-5204-5094-EFC6-89998CB6AE13}"/>
              </a:ext>
            </a:extLst>
          </p:cNvPr>
          <p:cNvSpPr/>
          <p:nvPr/>
        </p:nvSpPr>
        <p:spPr>
          <a:xfrm>
            <a:off x="5429371" y="2927748"/>
            <a:ext cx="2125014" cy="1266421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l-PL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l-PL" err="1">
                <a:solidFill>
                  <a:schemeClr val="bg1"/>
                </a:solidFill>
                <a:ea typeface="+mn-lt"/>
                <a:cs typeface="+mn-lt"/>
              </a:rPr>
              <a:t>Sorted</a:t>
            </a:r>
            <a:r>
              <a:rPr lang="pl-PL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pl-PL" err="1">
                <a:solidFill>
                  <a:schemeClr val="bg1"/>
                </a:solidFill>
                <a:ea typeface="+mn-lt"/>
                <a:cs typeface="+mn-lt"/>
              </a:rPr>
              <a:t>based</a:t>
            </a:r>
            <a:r>
              <a:rPr lang="pl-PL">
                <a:solidFill>
                  <a:schemeClr val="bg1"/>
                </a:solidFill>
                <a:ea typeface="+mn-lt"/>
                <a:cs typeface="+mn-lt"/>
              </a:rPr>
              <a:t> on 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frequency</a:t>
            </a:r>
            <a:endParaRPr lang="pl-PL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pl-PL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58F0870B-71AF-296A-3148-2A7C960C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85" y="2762117"/>
            <a:ext cx="3201740" cy="15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51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F2AA3E-C714-4E8D-9F46-9E6FFF7F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38328"/>
            <a:ext cx="11438793" cy="1577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1AD6C8-CD01-A261-13BA-4CD5A430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541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Disambiguation - weighting</a:t>
            </a:r>
            <a:endParaRPr lang="pl-PL"/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4874ACE8-CDDC-F14D-C87F-249DD87D2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3D6ABE1-9EE9-8E6D-D18D-2F6A9EFABB61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Weights taken from the keyword extraction phase​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When choosing the base concept more important keywords have stronger vote​</a:t>
            </a:r>
          </a:p>
        </p:txBody>
      </p:sp>
    </p:spTree>
    <p:extLst>
      <p:ext uri="{BB962C8B-B14F-4D97-AF65-F5344CB8AC3E}">
        <p14:creationId xmlns:p14="http://schemas.microsoft.com/office/powerpoint/2010/main" val="178144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0F6E091-A851-C4BA-9EF1-726F60CC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Disambiguation - weighting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A7F4366D-D616-C02B-4B5F-22DAD3FA3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9C96559-BB6E-4D49-7DE4-E1C2D665E7B9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Weights taken from the keyword extraction phase​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When choosing the base concept more important keywords have stronger vote​</a:t>
            </a:r>
          </a:p>
        </p:txBody>
      </p:sp>
    </p:spTree>
    <p:extLst>
      <p:ext uri="{BB962C8B-B14F-4D97-AF65-F5344CB8AC3E}">
        <p14:creationId xmlns:p14="http://schemas.microsoft.com/office/powerpoint/2010/main" val="422070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F2AA3E-C714-4E8D-9F46-9E6FFF7F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38328"/>
            <a:ext cx="11438793" cy="1577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1AD6C8-CD01-A261-13BA-4CD5A430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541"/>
            <a:ext cx="10515600" cy="1325563"/>
          </a:xfrm>
        </p:spPr>
        <p:txBody>
          <a:bodyPr>
            <a:normAutofit/>
          </a:bodyPr>
          <a:lstStyle/>
          <a:p>
            <a:r>
              <a:rPr lang="pl-PL" err="1">
                <a:solidFill>
                  <a:schemeClr val="bg1"/>
                </a:solidFill>
                <a:ea typeface="+mj-lt"/>
                <a:cs typeface="+mj-lt"/>
              </a:rPr>
              <a:t>Disambiguation</a:t>
            </a:r>
            <a:r>
              <a:rPr lang="pl-PL">
                <a:solidFill>
                  <a:schemeClr val="bg1"/>
                </a:solidFill>
                <a:ea typeface="+mj-lt"/>
                <a:cs typeface="+mj-lt"/>
              </a:rPr>
              <a:t> - </a:t>
            </a:r>
            <a:r>
              <a:rPr lang="pl-PL" err="1">
                <a:solidFill>
                  <a:schemeClr val="bg1"/>
                </a:solidFill>
                <a:ea typeface="+mj-lt"/>
                <a:cs typeface="+mj-lt"/>
              </a:rPr>
              <a:t>forcing</a:t>
            </a:r>
            <a:endParaRPr lang="pl-PL" err="1">
              <a:solidFill>
                <a:schemeClr val="bg1"/>
              </a:solidFill>
            </a:endParaRPr>
          </a:p>
        </p:txBody>
      </p:sp>
      <p:pic>
        <p:nvPicPr>
          <p:cNvPr id="5" name="Symbol zastępczy zawartości 4" descr="Obraz zawierający stół&#10;&#10;Opis wygenerowany automatycznie">
            <a:extLst>
              <a:ext uri="{FF2B5EF4-FFF2-40B4-BE49-F238E27FC236}">
                <a16:creationId xmlns:a16="http://schemas.microsoft.com/office/drawing/2014/main" id="{2AC30069-180F-39D4-817E-C7E5B5A5B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488" y="3053422"/>
            <a:ext cx="3703672" cy="2422550"/>
          </a:xfrm>
        </p:spPr>
      </p:pic>
      <p:pic>
        <p:nvPicPr>
          <p:cNvPr id="8" name="Obraz 6" descr="Obraz zawierający stół&#10;&#10;Opis wygenerowany automatycznie">
            <a:extLst>
              <a:ext uri="{FF2B5EF4-FFF2-40B4-BE49-F238E27FC236}">
                <a16:creationId xmlns:a16="http://schemas.microsoft.com/office/drawing/2014/main" id="{B5EFCC86-DC50-AE84-EE0B-3D7D87F5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55" y="3054843"/>
            <a:ext cx="3466044" cy="2423488"/>
          </a:xfrm>
          <a:prstGeom prst="rect">
            <a:avLst/>
          </a:prstGeom>
        </p:spPr>
      </p:pic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84F059FF-E8DE-9164-297C-4CEBC11940B6}"/>
              </a:ext>
            </a:extLst>
          </p:cNvPr>
          <p:cNvSpPr/>
          <p:nvPr/>
        </p:nvSpPr>
        <p:spPr>
          <a:xfrm>
            <a:off x="5113448" y="3618580"/>
            <a:ext cx="1907300" cy="139704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  <a:cs typeface="Calibri"/>
              </a:rPr>
              <a:t>After</a:t>
            </a:r>
            <a:r>
              <a:rPr lang="pl-PL">
                <a:solidFill>
                  <a:schemeClr val="bg1"/>
                </a:solidFill>
                <a:cs typeface="Calibri"/>
              </a:rPr>
              <a:t> </a:t>
            </a:r>
            <a:r>
              <a:rPr lang="pl-PL" err="1">
                <a:solidFill>
                  <a:schemeClr val="bg1"/>
                </a:solidFill>
                <a:cs typeface="Calibri"/>
              </a:rPr>
              <a:t>forcing</a:t>
            </a:r>
            <a:endParaRPr lang="pl-PL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633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36D3F5B-3219-D8FC-AE00-47A87D8DA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1 recap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D676F721-51E5-7AB8-CBA8-8E294EDA5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693153"/>
            <a:ext cx="7188199" cy="34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2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5DC80F-31B0-6F16-DB87-FFED4EDB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800" err="1"/>
              <a:t>Disambiguation</a:t>
            </a:r>
            <a:r>
              <a:rPr lang="pl-PL" sz="3800"/>
              <a:t> - </a:t>
            </a:r>
            <a:r>
              <a:rPr lang="pl-PL" sz="3800" err="1"/>
              <a:t>forcing</a:t>
            </a:r>
            <a:endParaRPr lang="pl-PL" sz="3800">
              <a:cs typeface="Calibri Light"/>
            </a:endParaRPr>
          </a:p>
        </p:txBody>
      </p:sp>
      <p:pic>
        <p:nvPicPr>
          <p:cNvPr id="4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2E6FE645-0F93-3954-80A4-54C55D28E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117" y="2367622"/>
            <a:ext cx="3366215" cy="2204836"/>
          </a:xfrm>
        </p:spPr>
      </p:pic>
      <p:pic>
        <p:nvPicPr>
          <p:cNvPr id="6" name="Obraz 6" descr="Obraz zawierający stół&#10;&#10;Opis wygenerowany automatycznie">
            <a:extLst>
              <a:ext uri="{FF2B5EF4-FFF2-40B4-BE49-F238E27FC236}">
                <a16:creationId xmlns:a16="http://schemas.microsoft.com/office/drawing/2014/main" id="{A14D13C8-EEDC-55A7-A9B4-D8E3B9F5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384" y="2369043"/>
            <a:ext cx="3150359" cy="2205774"/>
          </a:xfrm>
          <a:prstGeom prst="rect">
            <a:avLst/>
          </a:prstGeom>
        </p:spPr>
      </p:pic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B3C31392-8660-E3FE-D339-EEA4F60565A8}"/>
              </a:ext>
            </a:extLst>
          </p:cNvPr>
          <p:cNvSpPr/>
          <p:nvPr/>
        </p:nvSpPr>
        <p:spPr>
          <a:xfrm>
            <a:off x="4961048" y="2921894"/>
            <a:ext cx="2125014" cy="1266421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err="1">
                <a:solidFill>
                  <a:schemeClr val="bg1"/>
                </a:solidFill>
                <a:cs typeface="Calibri"/>
              </a:rPr>
              <a:t>After</a:t>
            </a:r>
            <a:r>
              <a:rPr lang="pl-PL">
                <a:solidFill>
                  <a:schemeClr val="bg1"/>
                </a:solidFill>
                <a:cs typeface="Calibri"/>
              </a:rPr>
              <a:t> </a:t>
            </a:r>
            <a:r>
              <a:rPr lang="pl-PL" err="1">
                <a:solidFill>
                  <a:schemeClr val="bg1"/>
                </a:solidFill>
                <a:cs typeface="Calibri"/>
              </a:rPr>
              <a:t>forcing</a:t>
            </a:r>
            <a:endParaRPr lang="pl-PL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12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2754AE-A074-50AE-9534-0AEEFC0B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Disambiguation  - comparison</a:t>
            </a:r>
          </a:p>
          <a:p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36171D6-434F-62FE-E3AC-F52B00C72064}"/>
              </a:ext>
            </a:extLst>
          </p:cNvPr>
          <p:cNvSpPr txBox="1"/>
          <p:nvPr/>
        </p:nvSpPr>
        <p:spPr>
          <a:xfrm>
            <a:off x="804672" y="2121763"/>
            <a:ext cx="5157216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Nor sorting neither weighting made difference​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only difference in GENE while forcing​</a:t>
            </a:r>
          </a:p>
        </p:txBody>
      </p:sp>
      <p:pic>
        <p:nvPicPr>
          <p:cNvPr id="8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70D80169-988F-6DD0-CEB3-00BC1B4B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09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8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2754AE-A074-50AE-9534-0AEEFC0B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Disambiguation  - comparison</a:t>
            </a:r>
          </a:p>
          <a:p>
            <a:endParaRPr lang="en-US" sz="4200"/>
          </a:p>
        </p:txBody>
      </p:sp>
      <p:pic>
        <p:nvPicPr>
          <p:cNvPr id="5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1B4536F9-D1F3-B4AA-E7D3-1C6EEF69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487" y="323282"/>
            <a:ext cx="2928435" cy="2267182"/>
          </a:xfrm>
          <a:prstGeom prst="rect">
            <a:avLst/>
          </a:prstGeom>
        </p:spPr>
      </p:pic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FD316E84-95C9-1E20-CD7C-19BE2D43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745" y="1798267"/>
            <a:ext cx="3141740" cy="46934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336171D6-434F-62FE-E3AC-F52B00C72064}"/>
              </a:ext>
            </a:extLst>
          </p:cNvPr>
          <p:cNvSpPr txBox="1"/>
          <p:nvPr/>
        </p:nvSpPr>
        <p:spPr>
          <a:xfrm>
            <a:off x="1740795" y="36296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16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36D3F5B-3219-D8FC-AE00-47A87D8DA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3500">
                <a:solidFill>
                  <a:schemeClr val="bg1"/>
                </a:solidFill>
                <a:ea typeface="+mj-lt"/>
                <a:cs typeface="+mj-lt"/>
              </a:rPr>
              <a:t>     </a:t>
            </a:r>
            <a:br>
              <a:rPr lang="pl-PL" sz="3500">
                <a:ea typeface="+mj-lt"/>
                <a:cs typeface="+mj-lt"/>
              </a:rPr>
            </a:br>
            <a:r>
              <a:rPr lang="pl-PL" sz="3500">
                <a:solidFill>
                  <a:schemeClr val="bg1"/>
                </a:solidFill>
                <a:ea typeface="+mj-lt"/>
                <a:cs typeface="+mj-lt"/>
              </a:rPr>
              <a:t>  </a:t>
            </a:r>
            <a:r>
              <a:rPr lang="pl-PL" sz="3500" err="1">
                <a:solidFill>
                  <a:schemeClr val="bg1"/>
                </a:solidFill>
                <a:ea typeface="+mj-lt"/>
                <a:cs typeface="+mj-lt"/>
              </a:rPr>
              <a:t>MedCAT</a:t>
            </a:r>
            <a:endParaRPr lang="en-US" sz="3500" err="1">
              <a:solidFill>
                <a:schemeClr val="bg1"/>
              </a:solidFill>
              <a:ea typeface="+mj-lt"/>
              <a:cs typeface="+mj-lt"/>
            </a:endParaRPr>
          </a:p>
          <a:p>
            <a:pPr algn="ctr"/>
            <a:endParaRPr lang="en-US" sz="35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43D3686C-6D53-12C8-175E-47A6DAE156C5}"/>
              </a:ext>
            </a:extLst>
          </p:cNvPr>
          <p:cNvSpPr>
            <a:spLocks noGrp="1"/>
          </p:cNvSpPr>
          <p:nvPr/>
        </p:nvSpPr>
        <p:spPr>
          <a:xfrm>
            <a:off x="3756260" y="1902648"/>
            <a:ext cx="5881577" cy="898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>
                <a:ea typeface="+mn-lt"/>
                <a:cs typeface="+mn-lt"/>
              </a:rPr>
              <a:t>List of </a:t>
            </a:r>
            <a:r>
              <a:rPr lang="pl-PL" err="1">
                <a:ea typeface="+mn-lt"/>
                <a:cs typeface="+mn-lt"/>
              </a:rPr>
              <a:t>ontologies</a:t>
            </a:r>
            <a:r>
              <a:rPr lang="pl-PL">
                <a:ea typeface="+mn-lt"/>
                <a:cs typeface="+mn-lt"/>
              </a:rPr>
              <a:t> </a:t>
            </a:r>
            <a:r>
              <a:rPr lang="pl-PL" err="1">
                <a:ea typeface="+mn-lt"/>
                <a:cs typeface="+mn-lt"/>
              </a:rPr>
              <a:t>used</a:t>
            </a:r>
            <a:r>
              <a:rPr lang="pl-PL">
                <a:ea typeface="+mn-lt"/>
                <a:cs typeface="+mn-lt"/>
              </a:rPr>
              <a:t> in CRAFT: </a:t>
            </a:r>
          </a:p>
        </p:txBody>
      </p:sp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9F66078F-8A45-77D8-84D3-079FFE373F05}"/>
              </a:ext>
            </a:extLst>
          </p:cNvPr>
          <p:cNvSpPr txBox="1">
            <a:spLocks/>
          </p:cNvSpPr>
          <p:nvPr/>
        </p:nvSpPr>
        <p:spPr>
          <a:xfrm>
            <a:off x="3773675" y="2149013"/>
            <a:ext cx="2869020" cy="2836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l-PL" sz="2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l-PL" sz="2800">
                <a:ea typeface="+mn-lt"/>
                <a:cs typeface="+mn-lt"/>
              </a:rPr>
              <a:t>MONDO   </a:t>
            </a:r>
            <a:r>
              <a:rPr lang="en-US" sz="2800">
                <a:ea typeface="+mn-lt"/>
                <a:cs typeface="+mn-lt"/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l-PL" sz="2800">
                <a:ea typeface="+mn-lt"/>
                <a:cs typeface="+mn-lt"/>
              </a:rPr>
              <a:t>MOP</a:t>
            </a:r>
            <a:r>
              <a:rPr lang="en-US" sz="2800">
                <a:ea typeface="+mn-lt"/>
                <a:cs typeface="+mn-lt"/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l-PL" sz="2800">
                <a:ea typeface="+mn-lt"/>
                <a:cs typeface="+mn-lt"/>
              </a:rPr>
              <a:t>PR</a:t>
            </a:r>
            <a:r>
              <a:rPr lang="en-US" sz="2800">
                <a:ea typeface="+mn-lt"/>
                <a:cs typeface="+mn-lt"/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l-PL" sz="2800">
                <a:ea typeface="+mn-lt"/>
                <a:cs typeface="+mn-lt"/>
              </a:rPr>
              <a:t>SO</a:t>
            </a:r>
            <a:r>
              <a:rPr lang="en-US" sz="2800">
                <a:ea typeface="+mn-lt"/>
                <a:cs typeface="+mn-lt"/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l-PL" sz="2800">
                <a:ea typeface="+mn-lt"/>
                <a:cs typeface="+mn-lt"/>
              </a:rPr>
              <a:t>UBERON  </a:t>
            </a:r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pl-PL" sz="28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pl-PL" sz="2800">
              <a:cs typeface="Calibri" panose="020F0502020204030204"/>
            </a:endParaRPr>
          </a:p>
        </p:txBody>
      </p:sp>
      <p:sp>
        <p:nvSpPr>
          <p:cNvPr id="14" name="Symbol zastępczy zawartości 2">
            <a:extLst>
              <a:ext uri="{FF2B5EF4-FFF2-40B4-BE49-F238E27FC236}">
                <a16:creationId xmlns:a16="http://schemas.microsoft.com/office/drawing/2014/main" id="{6C16D42D-90C8-7128-6E65-3F6B3038FBF5}"/>
              </a:ext>
            </a:extLst>
          </p:cNvPr>
          <p:cNvSpPr txBox="1">
            <a:spLocks/>
          </p:cNvSpPr>
          <p:nvPr/>
        </p:nvSpPr>
        <p:spPr>
          <a:xfrm>
            <a:off x="5414173" y="2612491"/>
            <a:ext cx="813392" cy="23843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800">
                <a:ea typeface="+mn-lt"/>
                <a:cs typeface="+mn-lt"/>
              </a:rPr>
              <a:t>❌</a:t>
            </a:r>
            <a:endParaRPr lang="pl-PL" sz="28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800">
                <a:ea typeface="+mn-lt"/>
                <a:cs typeface="+mn-lt"/>
              </a:rPr>
              <a:t>❌</a:t>
            </a:r>
            <a:endParaRPr lang="en-US" sz="28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800">
                <a:ea typeface="+mn-lt"/>
                <a:cs typeface="+mn-lt"/>
              </a:rPr>
              <a:t>❌</a:t>
            </a:r>
            <a:endParaRPr lang="en-US" sz="28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800">
                <a:ea typeface="+mn-lt"/>
                <a:cs typeface="+mn-lt"/>
              </a:rPr>
              <a:t>❌</a:t>
            </a:r>
            <a:endParaRPr lang="en-US" sz="28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2800">
                <a:ea typeface="+mn-lt"/>
                <a:cs typeface="+mn-lt"/>
              </a:rPr>
              <a:t>❌</a:t>
            </a:r>
            <a:endParaRPr lang="pl-PL" sz="28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>
              <a:ea typeface="+mn-lt"/>
              <a:cs typeface="+mn-lt"/>
            </a:endParaRPr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96248EA1-CC0B-80EE-A40B-B4F8F3DE895E}"/>
              </a:ext>
            </a:extLst>
          </p:cNvPr>
          <p:cNvSpPr txBox="1">
            <a:spLocks/>
          </p:cNvSpPr>
          <p:nvPr/>
        </p:nvSpPr>
        <p:spPr>
          <a:xfrm>
            <a:off x="9130207" y="2579892"/>
            <a:ext cx="662327" cy="21500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3200">
                <a:ea typeface="+mn-lt"/>
                <a:cs typeface="+mn-lt"/>
              </a:rPr>
              <a:t>✅</a:t>
            </a:r>
            <a:endParaRPr lang="pl-PL" sz="32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3200">
                <a:ea typeface="+mn-lt"/>
                <a:cs typeface="+mn-lt"/>
              </a:rPr>
              <a:t>✅</a:t>
            </a:r>
            <a:endParaRPr lang="en-US" sz="32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3200">
                <a:ea typeface="+mn-lt"/>
                <a:cs typeface="+mn-lt"/>
              </a:rPr>
              <a:t>❌</a:t>
            </a:r>
            <a:endParaRPr lang="en-US" sz="32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3200">
                <a:ea typeface="+mn-lt"/>
                <a:cs typeface="+mn-lt"/>
              </a:rPr>
              <a:t>❌</a:t>
            </a:r>
            <a:endParaRPr lang="en-US" sz="32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pl-PL" sz="32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>
              <a:ea typeface="+mn-lt"/>
              <a:cs typeface="+mn-lt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135FE4A-0E4D-6C72-0979-F09167D22C45}"/>
              </a:ext>
            </a:extLst>
          </p:cNvPr>
          <p:cNvSpPr txBox="1"/>
          <p:nvPr/>
        </p:nvSpPr>
        <p:spPr>
          <a:xfrm>
            <a:off x="6858000" y="2577629"/>
            <a:ext cx="2094089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pl-PL" sz="2800">
                <a:cs typeface="Calibri"/>
              </a:rPr>
              <a:t>GO              </a:t>
            </a:r>
            <a:endParaRPr lang="en-US" sz="28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pl-PL" sz="2800" err="1">
                <a:cs typeface="Calibri"/>
              </a:rPr>
              <a:t>NCBITaxon</a:t>
            </a:r>
            <a:r>
              <a:rPr lang="pl-PL" sz="2800">
                <a:cs typeface="Calibri"/>
              </a:rPr>
              <a:t> </a:t>
            </a:r>
            <a:endParaRPr lang="pl-PL" sz="28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pl-PL" sz="2800">
                <a:cs typeface="Calibri"/>
              </a:rPr>
              <a:t>CHEBI         </a:t>
            </a:r>
            <a:endParaRPr lang="en-US" sz="28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pl-PL" sz="2800">
                <a:cs typeface="Calibri"/>
              </a:rPr>
              <a:t>CL                </a:t>
            </a:r>
            <a:endParaRPr lang="en-US" sz="2800">
              <a:ea typeface="+mn-lt"/>
              <a:cs typeface="+mn-lt"/>
            </a:endParaRPr>
          </a:p>
          <a:p>
            <a:pPr algn="l"/>
            <a:endParaRPr lang="pl-PL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22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F2AA3E-C714-4E8D-9F46-9E6FFF7F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38328"/>
            <a:ext cx="11438793" cy="1577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1AD6C8-CD01-A261-13BA-4CD5A430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541"/>
            <a:ext cx="10515600" cy="1325563"/>
          </a:xfrm>
        </p:spPr>
        <p:txBody>
          <a:bodyPr>
            <a:normAutofit/>
          </a:bodyPr>
          <a:lstStyle/>
          <a:p>
            <a:r>
              <a:rPr lang="pl-PL" err="1">
                <a:solidFill>
                  <a:schemeClr val="bg1"/>
                </a:solidFill>
                <a:cs typeface="Calibri Light"/>
              </a:rPr>
              <a:t>Results</a:t>
            </a:r>
            <a:endParaRPr lang="pl-PL" err="1">
              <a:solidFill>
                <a:schemeClr val="bg1"/>
              </a:solidFill>
            </a:endParaRPr>
          </a:p>
        </p:txBody>
      </p:sp>
      <p:pic>
        <p:nvPicPr>
          <p:cNvPr id="26" name="Obraz 26" descr="Obraz zawierający stół&#10;&#10;Opis wygenerowany automatycznie">
            <a:extLst>
              <a:ext uri="{FF2B5EF4-FFF2-40B4-BE49-F238E27FC236}">
                <a16:creationId xmlns:a16="http://schemas.microsoft.com/office/drawing/2014/main" id="{20AEFEB2-9C4C-FEAC-DDFC-A7F7A8EF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012" y="2263863"/>
            <a:ext cx="9455973" cy="4161601"/>
          </a:xfrm>
        </p:spPr>
      </p:pic>
    </p:spTree>
    <p:extLst>
      <p:ext uri="{BB962C8B-B14F-4D97-AF65-F5344CB8AC3E}">
        <p14:creationId xmlns:p14="http://schemas.microsoft.com/office/powerpoint/2010/main" val="3590630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CCA74-B8E7-16B8-BAEB-A4B1D19C1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25E0B75-C527-525D-1A0F-59FCB3B32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918" y="1516080"/>
            <a:ext cx="4358691" cy="3569242"/>
          </a:xfrm>
        </p:spPr>
        <p:txBody>
          <a:bodyPr anchor="t">
            <a:normAutofit/>
          </a:bodyPr>
          <a:lstStyle/>
          <a:p>
            <a:pPr algn="l"/>
            <a:r>
              <a:rPr lang="pl-PL" sz="5200" b="1" err="1">
                <a:solidFill>
                  <a:srgbClr val="FFFFFF"/>
                </a:solidFill>
                <a:ea typeface="+mj-lt"/>
                <a:cs typeface="+mj-lt"/>
              </a:rPr>
              <a:t>Thank</a:t>
            </a:r>
            <a:r>
              <a:rPr lang="pl-PL" sz="5200" b="1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pl-PL" sz="5200" b="1" err="1">
                <a:solidFill>
                  <a:srgbClr val="FFFFFF"/>
                </a:solidFill>
                <a:ea typeface="+mj-lt"/>
                <a:cs typeface="+mj-lt"/>
              </a:rPr>
              <a:t>you</a:t>
            </a:r>
            <a:r>
              <a:rPr lang="pl-PL" sz="5200" b="1">
                <a:solidFill>
                  <a:srgbClr val="FFFFFF"/>
                </a:solidFill>
                <a:ea typeface="+mj-lt"/>
                <a:cs typeface="+mj-lt"/>
              </a:rPr>
              <a:t> :) </a:t>
            </a:r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C4C5F83-1CFD-9DEC-587A-8B47B7C4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pl-PL" sz="4800">
                <a:solidFill>
                  <a:schemeClr val="bg1"/>
                </a:solidFill>
                <a:cs typeface="Calibri Light"/>
              </a:rPr>
              <a:t>Project 1 limitations and Project 2 main goal</a:t>
            </a:r>
            <a:endParaRPr lang="pl-PL" sz="4800">
              <a:solidFill>
                <a:schemeClr val="bg1"/>
              </a:solidFill>
            </a:endParaRPr>
          </a:p>
        </p:txBody>
      </p:sp>
      <p:graphicFrame>
        <p:nvGraphicFramePr>
          <p:cNvPr id="14" name="Symbol zastępczy zawartości 2">
            <a:extLst>
              <a:ext uri="{FF2B5EF4-FFF2-40B4-BE49-F238E27FC236}">
                <a16:creationId xmlns:a16="http://schemas.microsoft.com/office/drawing/2014/main" id="{F6691AB8-19BE-899F-713C-A9D2A1A7B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050454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72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F2AA3E-C714-4E8D-9F46-9E6FFF7F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38328"/>
            <a:ext cx="11438793" cy="1577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1AD6C8-CD01-A261-13BA-4CD5A430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541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  <a:cs typeface="Calibri Light"/>
              </a:rPr>
              <a:t>Project 2 - tasks</a:t>
            </a:r>
            <a:endParaRPr lang="pl-PL">
              <a:solidFill>
                <a:schemeClr val="bg1"/>
              </a:solidFill>
            </a:endParaRP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429CC9E5-69E5-A96A-21CF-F032BE1FE4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243407"/>
              </p:ext>
            </p:extLst>
          </p:nvPr>
        </p:nvGraphicFramePr>
        <p:xfrm>
          <a:off x="506360" y="2146371"/>
          <a:ext cx="11166987" cy="4430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2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D5614A7-4975-CDDF-C8B5-4C955F33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pl-PL" sz="3600">
                <a:solidFill>
                  <a:schemeClr val="bg1"/>
                </a:solidFill>
                <a:cs typeface="Calibri Light"/>
              </a:rPr>
              <a:t>CRAFT data</a:t>
            </a:r>
            <a:endParaRPr lang="pl-PL" sz="36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385D83-1BDB-3579-7DEE-8F1820261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957504"/>
            <a:ext cx="3797612" cy="29372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2000">
                <a:solidFill>
                  <a:schemeClr val="bg1"/>
                </a:solidFill>
                <a:cs typeface="Calibri"/>
              </a:rPr>
              <a:t>97 articles</a:t>
            </a:r>
          </a:p>
          <a:p>
            <a:r>
              <a:rPr lang="pl-PL" sz="2000">
                <a:solidFill>
                  <a:schemeClr val="bg1"/>
                </a:solidFill>
                <a:cs typeface="Calibri"/>
              </a:rPr>
              <a:t>Used whole texts (not only abstarcts)</a:t>
            </a:r>
          </a:p>
          <a:p>
            <a:r>
              <a:rPr lang="pl-PL" sz="2000">
                <a:solidFill>
                  <a:schemeClr val="bg1"/>
                </a:solidFill>
                <a:cs typeface="Calibri"/>
              </a:rPr>
              <a:t>Tagged with 9 ontologies</a:t>
            </a:r>
          </a:p>
          <a:p>
            <a:r>
              <a:rPr lang="pl-PL" sz="2000">
                <a:solidFill>
                  <a:schemeClr val="bg1"/>
                </a:solidFill>
                <a:cs typeface="Calibri"/>
              </a:rPr>
              <a:t>Tokenization, Lemmatization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7442E632-52AE-B017-9E0B-FAEDFA9B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98" y="484632"/>
            <a:ext cx="5690287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1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9A2CC4-A5BE-8818-DA9C-0936F44C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pl-PL" sz="4600">
                <a:cs typeface="Calibri Light"/>
              </a:rPr>
              <a:t>Keywords extraction evaluation</a:t>
            </a:r>
            <a:endParaRPr lang="pl-PL" sz="46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C5A3D15B-ED99-10DA-E325-8FA485BF7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424353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9" name="Obraz 199" descr="Obraz zawierający tekst, antena&#10;&#10;Opis wygenerowany automatycznie">
            <a:extLst>
              <a:ext uri="{FF2B5EF4-FFF2-40B4-BE49-F238E27FC236}">
                <a16:creationId xmlns:a16="http://schemas.microsoft.com/office/drawing/2014/main" id="{A375BCCD-B3A1-3829-FFDD-F5FDCC472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143" y="5279593"/>
            <a:ext cx="4107428" cy="4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512C3B0-69EF-6A14-6A54-FC1594EF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many keywords should we extract?</a:t>
            </a:r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AF84B0C4-6CA7-8006-C1D5-9094CB001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90128"/>
            <a:ext cx="6780700" cy="54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2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2CAABAC-E58F-301C-E449-F56E792B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Keywords extraction evaluation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number of keywords dependence, BERTopic vs LDA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4">
            <a:extLst>
              <a:ext uri="{FF2B5EF4-FFF2-40B4-BE49-F238E27FC236}">
                <a16:creationId xmlns:a16="http://schemas.microsoft.com/office/drawing/2014/main" id="{A5D65C75-E5F2-714D-4A10-8BED7D5E0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781" y="2427541"/>
            <a:ext cx="1045133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0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stół&#10;&#10;Opis wygenerowany automatycznie">
            <a:extLst>
              <a:ext uri="{FF2B5EF4-FFF2-40B4-BE49-F238E27FC236}">
                <a16:creationId xmlns:a16="http://schemas.microsoft.com/office/drawing/2014/main" id="{A93B3579-F265-8A8F-4217-00D3475B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8" y="2075170"/>
            <a:ext cx="4143631" cy="4546447"/>
          </a:xfrm>
          <a:prstGeom prst="rect">
            <a:avLst/>
          </a:prstGeom>
        </p:spPr>
      </p:pic>
      <p:pic>
        <p:nvPicPr>
          <p:cNvPr id="4" name="Obraz 4">
            <a:extLst>
              <a:ext uri="{FF2B5EF4-FFF2-40B4-BE49-F238E27FC236}">
                <a16:creationId xmlns:a16="http://schemas.microsoft.com/office/drawing/2014/main" id="{F0CE61F7-15E4-F0EC-D01D-E0B95BB4C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9078" y="379106"/>
            <a:ext cx="4340941" cy="6107317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FA2CA67-43F1-3D5B-8542-847FD225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87" y="218523"/>
            <a:ext cx="4227192" cy="160314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BERTopic for 22 </a:t>
            </a:r>
            <a:r>
              <a:rPr lang="en-US" sz="26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kws</a:t>
            </a: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bad and good results</a:t>
            </a:r>
            <a:r>
              <a:rPr lang="en-US" sz="2600">
                <a:solidFill>
                  <a:schemeClr val="bg1"/>
                </a:solidFill>
              </a:rPr>
              <a:t> 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807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25</Slides>
  <Notes>0</Notes>
  <HiddenSlides>3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26" baseType="lpstr">
      <vt:lpstr>Office Theme</vt:lpstr>
      <vt:lpstr>Semantic Literature Reviews  - project 2</vt:lpstr>
      <vt:lpstr>Project 1 recap</vt:lpstr>
      <vt:lpstr>Project 1 limitations and Project 2 main goal</vt:lpstr>
      <vt:lpstr>Project 2 - tasks</vt:lpstr>
      <vt:lpstr>CRAFT data</vt:lpstr>
      <vt:lpstr>Keywords extraction evaluation</vt:lpstr>
      <vt:lpstr>How many keywords should we extract?</vt:lpstr>
      <vt:lpstr>Keywords extraction evaluation - number of keywords dependence, BERTopic vs LDA</vt:lpstr>
      <vt:lpstr>BERTopic for 22 kws – bad and good results </vt:lpstr>
      <vt:lpstr>BERTopic – good result: paper abstract</vt:lpstr>
      <vt:lpstr>BERTopic – bad result: paper abstract</vt:lpstr>
      <vt:lpstr>LDA  for 22 kws –bad and good results </vt:lpstr>
      <vt:lpstr>BERTopic on min cluster size</vt:lpstr>
      <vt:lpstr>LDA on number of topics</vt:lpstr>
      <vt:lpstr>Disambiguation - sorting</vt:lpstr>
      <vt:lpstr>Disambiguation - sorting</vt:lpstr>
      <vt:lpstr>Disambiguation - weighting</vt:lpstr>
      <vt:lpstr>Disambiguation - weighting</vt:lpstr>
      <vt:lpstr>Disambiguation - forcing</vt:lpstr>
      <vt:lpstr>Disambiguation - forcing</vt:lpstr>
      <vt:lpstr>Disambiguation  - comparison </vt:lpstr>
      <vt:lpstr>Disambiguation  - comparison </vt:lpstr>
      <vt:lpstr>        MedCAT </vt:lpstr>
      <vt:lpstr>Results</vt:lpstr>
      <vt:lpstr>Thank you :)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2</cp:revision>
  <dcterms:created xsi:type="dcterms:W3CDTF">2023-01-17T18:12:11Z</dcterms:created>
  <dcterms:modified xsi:type="dcterms:W3CDTF">2023-01-24T09:56:12Z</dcterms:modified>
</cp:coreProperties>
</file>